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embeddedFontLst>
    <p:embeddedFont>
      <p:font typeface="Inter" panose="020B0604020202020204" charset="0"/>
      <p:regular r:id="rId42"/>
      <p:bold r:id="rId43"/>
    </p:embeddedFont>
    <p:embeddedFont>
      <p:font typeface="Inter Medium" panose="020B0604020202020204" charset="0"/>
      <p:regular r:id="rId44"/>
      <p:bold r:id="rId45"/>
    </p:embeddedFont>
    <p:embeddedFont>
      <p:font typeface="Inter SemiBold" panose="020B0604020202020204" charset="0"/>
      <p:regular r:id="rId46"/>
      <p:bold r:id="rId47"/>
    </p:embeddedFont>
    <p:embeddedFont>
      <p:font typeface="Maven Pro SemiBold" panose="020B0604020202020204" charset="0"/>
      <p:regular r:id="rId48"/>
      <p:bold r:id="rId49"/>
    </p:embeddedFont>
    <p:embeddedFont>
      <p:font typeface="Roboto"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7F16F5-8B54-4299-A01B-A5F8BE26B48F}">
  <a:tblStyle styleId="{B77F16F5-8B54-4299-A01B-A5F8BE26B4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14d516647d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14d516647d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358e27b577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358e27b57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358e27b577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358e27b57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f46fb9a3bb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f46fb9a3b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Penjualan di Walmart menurun di tiap tahunnya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3bb65f357a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3bb65f357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3bb65f357a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3bb65f357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3bdd6fc96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3bdd6fc9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3bdd6fc967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3bdd6fc96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f46fb9a3bb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f46fb9a3b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3bb65f357a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3bb65f357a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3bb65f357a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3bb65f357a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14d516647d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14d516647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Section list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3bbb2c8a8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3bbb2c8a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3bbb2c8a88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3bbb2c8a8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3bbb2c8a88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3bbb2c8a8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3bbb2c8a88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3bbb2c8a8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3bbb2c8a88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3bbb2c8a88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3bbb2c8a88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3bbb2c8a8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3bbb2c8a88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3bbb2c8a88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3bbb2c8a88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3bbb2c8a88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358e27b577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358e27b57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Stopper or section title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3a5e540af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3a5e540af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14d516647d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14d516647d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Stopper or section title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3a5e540af9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3a5e540af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3a5e540af9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3a5e540af9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3a5e540af9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13a5e540af9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3a5e540af9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3a5e540af9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358e27b577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358e27b577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3a5e540af9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3a5e540af9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358e27b577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358e27b577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Stopper or section title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3bc23b8b8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13bc23b8b8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3c03b7fe63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3c03b7fe63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14d516647d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14d516647d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3a5e540af9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3a5e540af9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358e27b57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358e27b5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Stopper or section title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3a5e540af9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3a5e540af9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3a5e540af9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3a5e540af9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358e27b577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358e27b57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3bb65f35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3bb65f3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testtt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www.kaggle.com/datasets/yasserh/walmart-dataset"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01F99"/>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209950"/>
            <a:ext cx="4200600" cy="926400"/>
          </a:xfrm>
          <a:prstGeom prst="rect">
            <a:avLst/>
          </a:prstGeom>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990"/>
              <a:buNone/>
            </a:pPr>
            <a:r>
              <a:rPr lang="en" sz="3100">
                <a:solidFill>
                  <a:schemeClr val="lt1"/>
                </a:solidFill>
                <a:latin typeface="Maven Pro SemiBold"/>
                <a:ea typeface="Maven Pro SemiBold"/>
                <a:cs typeface="Maven Pro SemiBold"/>
                <a:sym typeface="Maven Pro SemiBold"/>
              </a:rPr>
              <a:t>Final Project Presentation</a:t>
            </a:r>
            <a:endParaRPr sz="3100">
              <a:solidFill>
                <a:schemeClr val="lt1"/>
              </a:solidFill>
              <a:latin typeface="Maven Pro SemiBold"/>
              <a:ea typeface="Maven Pro SemiBold"/>
              <a:cs typeface="Maven Pro SemiBold"/>
              <a:sym typeface="Maven Pro SemiBold"/>
            </a:endParaRPr>
          </a:p>
        </p:txBody>
      </p:sp>
      <p:sp>
        <p:nvSpPr>
          <p:cNvPr id="55" name="Google Shape;55;p13"/>
          <p:cNvSpPr txBox="1">
            <a:spLocks noGrp="1"/>
          </p:cNvSpPr>
          <p:nvPr>
            <p:ph type="subTitle" idx="1"/>
          </p:nvPr>
        </p:nvSpPr>
        <p:spPr>
          <a:xfrm>
            <a:off x="311700" y="3547100"/>
            <a:ext cx="4619400" cy="5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solidFill>
                  <a:srgbClr val="F4F0FF"/>
                </a:solidFill>
                <a:latin typeface="Inter SemiBold"/>
                <a:ea typeface="Inter SemiBold"/>
                <a:cs typeface="Inter SemiBold"/>
                <a:sym typeface="Inter SemiBold"/>
              </a:rPr>
              <a:t>Machine Learning Class</a:t>
            </a:r>
            <a:endParaRPr sz="1400">
              <a:solidFill>
                <a:srgbClr val="F4F0FF"/>
              </a:solidFill>
              <a:latin typeface="Inter SemiBold"/>
              <a:ea typeface="Inter SemiBold"/>
              <a:cs typeface="Inter SemiBold"/>
              <a:sym typeface="Inter SemiBold"/>
            </a:endParaRPr>
          </a:p>
        </p:txBody>
      </p:sp>
      <p:cxnSp>
        <p:nvCxnSpPr>
          <p:cNvPr id="56" name="Google Shape;56;p13"/>
          <p:cNvCxnSpPr/>
          <p:nvPr/>
        </p:nvCxnSpPr>
        <p:spPr>
          <a:xfrm>
            <a:off x="384025" y="4219296"/>
            <a:ext cx="1289400" cy="0"/>
          </a:xfrm>
          <a:prstGeom prst="straightConnector1">
            <a:avLst/>
          </a:prstGeom>
          <a:noFill/>
          <a:ln w="9525" cap="flat" cmpd="sng">
            <a:solidFill>
              <a:srgbClr val="A338EB"/>
            </a:solidFill>
            <a:prstDash val="solid"/>
            <a:round/>
            <a:headEnd type="none" w="med" len="med"/>
            <a:tailEnd type="none" w="med" len="med"/>
          </a:ln>
        </p:spPr>
      </p:cxnSp>
      <p:sp>
        <p:nvSpPr>
          <p:cNvPr id="57" name="Google Shape;57;p13"/>
          <p:cNvSpPr txBox="1">
            <a:spLocks noGrp="1"/>
          </p:cNvSpPr>
          <p:nvPr>
            <p:ph type="subTitle" idx="1"/>
          </p:nvPr>
        </p:nvSpPr>
        <p:spPr>
          <a:xfrm>
            <a:off x="311700" y="2403875"/>
            <a:ext cx="4619400" cy="9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Inter SemiBold"/>
                <a:ea typeface="Inter SemiBold"/>
                <a:cs typeface="Inter SemiBold"/>
                <a:sym typeface="Inter SemiBold"/>
              </a:rPr>
              <a:t>Nomor Kelompok:  1</a:t>
            </a:r>
            <a:endParaRPr sz="1800">
              <a:solidFill>
                <a:schemeClr val="lt1"/>
              </a:solidFill>
              <a:latin typeface="Inter SemiBold"/>
              <a:ea typeface="Inter SemiBold"/>
              <a:cs typeface="Inter SemiBold"/>
              <a:sym typeface="Inter SemiBold"/>
            </a:endParaRPr>
          </a:p>
          <a:p>
            <a:pPr marL="0" lvl="0" indent="0" algn="l" rtl="0">
              <a:spcBef>
                <a:spcPts val="0"/>
              </a:spcBef>
              <a:spcAft>
                <a:spcPts val="0"/>
              </a:spcAft>
              <a:buNone/>
            </a:pPr>
            <a:r>
              <a:rPr lang="en" sz="1800">
                <a:solidFill>
                  <a:schemeClr val="lt1"/>
                </a:solidFill>
                <a:latin typeface="Inter SemiBold"/>
                <a:ea typeface="Inter SemiBold"/>
                <a:cs typeface="Inter SemiBold"/>
                <a:sym typeface="Inter SemiBold"/>
              </a:rPr>
              <a:t>Nama Mentor: Rachmadio Noval L</a:t>
            </a:r>
            <a:endParaRPr sz="1800">
              <a:solidFill>
                <a:schemeClr val="lt1"/>
              </a:solidFill>
              <a:latin typeface="Inter SemiBold"/>
              <a:ea typeface="Inter SemiBold"/>
              <a:cs typeface="Inter SemiBold"/>
              <a:sym typeface="Inter SemiBold"/>
            </a:endParaRPr>
          </a:p>
          <a:p>
            <a:pPr marL="0" lvl="0" indent="0" algn="l" rtl="0">
              <a:spcBef>
                <a:spcPts val="0"/>
              </a:spcBef>
              <a:spcAft>
                <a:spcPts val="0"/>
              </a:spcAft>
              <a:buNone/>
            </a:pPr>
            <a:r>
              <a:rPr lang="en" sz="1800">
                <a:solidFill>
                  <a:schemeClr val="lt1"/>
                </a:solidFill>
                <a:latin typeface="Inter SemiBold"/>
                <a:ea typeface="Inter SemiBold"/>
                <a:cs typeface="Inter SemiBold"/>
                <a:sym typeface="Inter SemiBold"/>
              </a:rPr>
              <a:t>Nama:</a:t>
            </a:r>
            <a:endParaRPr sz="1800">
              <a:solidFill>
                <a:schemeClr val="lt1"/>
              </a:solidFill>
              <a:latin typeface="Inter SemiBold"/>
              <a:ea typeface="Inter SemiBold"/>
              <a:cs typeface="Inter SemiBold"/>
              <a:sym typeface="Inter SemiBold"/>
            </a:endParaRPr>
          </a:p>
          <a:p>
            <a:pPr marL="457200" lvl="0" indent="-342900" algn="l" rtl="0">
              <a:spcBef>
                <a:spcPts val="0"/>
              </a:spcBef>
              <a:spcAft>
                <a:spcPts val="0"/>
              </a:spcAft>
              <a:buClr>
                <a:schemeClr val="lt1"/>
              </a:buClr>
              <a:buSzPts val="1800"/>
              <a:buFont typeface="Inter SemiBold"/>
              <a:buChar char="-"/>
            </a:pPr>
            <a:r>
              <a:rPr lang="en" sz="1800">
                <a:solidFill>
                  <a:schemeClr val="lt1"/>
                </a:solidFill>
                <a:latin typeface="Inter SemiBold"/>
                <a:ea typeface="Inter SemiBold"/>
                <a:cs typeface="Inter SemiBold"/>
                <a:sym typeface="Inter SemiBold"/>
              </a:rPr>
              <a:t>Nadhira Ferita Kusuma</a:t>
            </a:r>
            <a:endParaRPr sz="1800">
              <a:solidFill>
                <a:schemeClr val="lt1"/>
              </a:solidFill>
              <a:latin typeface="Inter SemiBold"/>
              <a:ea typeface="Inter SemiBold"/>
              <a:cs typeface="Inter SemiBold"/>
              <a:sym typeface="Inter SemiBold"/>
            </a:endParaRPr>
          </a:p>
          <a:p>
            <a:pPr marL="457200" lvl="0" indent="-342900" algn="l" rtl="0">
              <a:spcBef>
                <a:spcPts val="0"/>
              </a:spcBef>
              <a:spcAft>
                <a:spcPts val="0"/>
              </a:spcAft>
              <a:buClr>
                <a:schemeClr val="lt1"/>
              </a:buClr>
              <a:buSzPts val="1800"/>
              <a:buFont typeface="Inter SemiBold"/>
              <a:buChar char="-"/>
            </a:pPr>
            <a:r>
              <a:rPr lang="en" sz="1800">
                <a:solidFill>
                  <a:schemeClr val="lt1"/>
                </a:solidFill>
                <a:latin typeface="Inter SemiBold"/>
                <a:ea typeface="Inter SemiBold"/>
                <a:cs typeface="Inter SemiBold"/>
                <a:sym typeface="Inter SemiBold"/>
              </a:rPr>
              <a:t>Firda Zuhrotul Ma’wa</a:t>
            </a:r>
            <a:endParaRPr sz="1800">
              <a:solidFill>
                <a:schemeClr val="lt1"/>
              </a:solidFill>
              <a:latin typeface="Inter SemiBold"/>
              <a:ea typeface="Inter SemiBold"/>
              <a:cs typeface="Inter SemiBold"/>
              <a:sym typeface="Inter SemiBold"/>
            </a:endParaRPr>
          </a:p>
        </p:txBody>
      </p:sp>
      <p:sp>
        <p:nvSpPr>
          <p:cNvPr id="58" name="Google Shape;58;p13"/>
          <p:cNvSpPr txBox="1">
            <a:spLocks noGrp="1"/>
          </p:cNvSpPr>
          <p:nvPr>
            <p:ph type="subTitle" idx="1"/>
          </p:nvPr>
        </p:nvSpPr>
        <p:spPr>
          <a:xfrm>
            <a:off x="311700" y="4281925"/>
            <a:ext cx="3227400" cy="582300"/>
          </a:xfrm>
          <a:prstGeom prst="rect">
            <a:avLst/>
          </a:prstGeom>
        </p:spPr>
        <p:txBody>
          <a:bodyPr spcFirstLastPara="1" wrap="square" lIns="91425" tIns="91425" rIns="91425" bIns="91425" anchor="ctr" anchorCtr="0">
            <a:normAutofit/>
          </a:bodyPr>
          <a:lstStyle/>
          <a:p>
            <a:pPr marL="0" lvl="0" indent="0" algn="l" rtl="0">
              <a:lnSpc>
                <a:spcPct val="115000"/>
              </a:lnSpc>
              <a:spcBef>
                <a:spcPts val="0"/>
              </a:spcBef>
              <a:spcAft>
                <a:spcPts val="0"/>
              </a:spcAft>
              <a:buNone/>
            </a:pPr>
            <a:r>
              <a:rPr lang="en" sz="1100" b="1">
                <a:solidFill>
                  <a:srgbClr val="F4F0FF"/>
                </a:solidFill>
                <a:latin typeface="Inter"/>
                <a:ea typeface="Inter"/>
                <a:cs typeface="Inter"/>
                <a:sym typeface="Inter"/>
              </a:rPr>
              <a:t>Program Studi Independen Bersertifikat</a:t>
            </a:r>
            <a:endParaRPr sz="1100" b="1">
              <a:solidFill>
                <a:srgbClr val="F4F0FF"/>
              </a:solidFill>
              <a:latin typeface="Inter"/>
              <a:ea typeface="Inter"/>
              <a:cs typeface="Inter"/>
              <a:sym typeface="Inter"/>
            </a:endParaRPr>
          </a:p>
          <a:p>
            <a:pPr marL="0" lvl="0" indent="0" algn="l" rtl="0">
              <a:lnSpc>
                <a:spcPct val="115000"/>
              </a:lnSpc>
              <a:spcBef>
                <a:spcPts val="0"/>
              </a:spcBef>
              <a:spcAft>
                <a:spcPts val="0"/>
              </a:spcAft>
              <a:buNone/>
            </a:pPr>
            <a:r>
              <a:rPr lang="en" sz="1100" b="1">
                <a:solidFill>
                  <a:srgbClr val="F4F0FF"/>
                </a:solidFill>
                <a:latin typeface="Inter"/>
                <a:ea typeface="Inter"/>
                <a:cs typeface="Inter"/>
                <a:sym typeface="Inter"/>
              </a:rPr>
              <a:t>Zenius Bersama Kampus Merdeka</a:t>
            </a:r>
            <a:endParaRPr sz="1100" b="1">
              <a:solidFill>
                <a:srgbClr val="F4F0FF"/>
              </a:solidFill>
              <a:latin typeface="Inter"/>
              <a:ea typeface="Inter"/>
              <a:cs typeface="Inter"/>
              <a:sym typeface="Inter"/>
            </a:endParaRPr>
          </a:p>
        </p:txBody>
      </p:sp>
      <p:pic>
        <p:nvPicPr>
          <p:cNvPr id="59" name="Google Shape;59;p13"/>
          <p:cNvPicPr preferRelativeResize="0"/>
          <p:nvPr/>
        </p:nvPicPr>
        <p:blipFill rotWithShape="1">
          <a:blip r:embed="rId3">
            <a:alphaModFix/>
          </a:blip>
          <a:srcRect l="-1385" r="20837"/>
          <a:stretch/>
        </p:blipFill>
        <p:spPr>
          <a:xfrm>
            <a:off x="4708725" y="0"/>
            <a:ext cx="4435275" cy="3231250"/>
          </a:xfrm>
          <a:prstGeom prst="rect">
            <a:avLst/>
          </a:prstGeom>
          <a:noFill/>
          <a:ln>
            <a:noFill/>
          </a:ln>
        </p:spPr>
      </p:pic>
      <p:pic>
        <p:nvPicPr>
          <p:cNvPr id="60" name="Google Shape;60;p13"/>
          <p:cNvPicPr preferRelativeResize="0"/>
          <p:nvPr/>
        </p:nvPicPr>
        <p:blipFill rotWithShape="1">
          <a:blip r:embed="rId4">
            <a:alphaModFix/>
          </a:blip>
          <a:srcRect l="-1001" r="15385"/>
          <a:stretch/>
        </p:blipFill>
        <p:spPr>
          <a:xfrm>
            <a:off x="5491100" y="1912250"/>
            <a:ext cx="3652900" cy="3231251"/>
          </a:xfrm>
          <a:prstGeom prst="rect">
            <a:avLst/>
          </a:prstGeom>
          <a:noFill/>
          <a:ln>
            <a:noFill/>
          </a:ln>
        </p:spPr>
      </p:pic>
      <p:grpSp>
        <p:nvGrpSpPr>
          <p:cNvPr id="61" name="Google Shape;61;p13"/>
          <p:cNvGrpSpPr/>
          <p:nvPr/>
        </p:nvGrpSpPr>
        <p:grpSpPr>
          <a:xfrm>
            <a:off x="384040" y="392237"/>
            <a:ext cx="2423786" cy="634878"/>
            <a:chOff x="384019" y="392240"/>
            <a:chExt cx="2701500" cy="707700"/>
          </a:xfrm>
        </p:grpSpPr>
        <p:sp>
          <p:nvSpPr>
            <p:cNvPr id="62" name="Google Shape;62;p13"/>
            <p:cNvSpPr/>
            <p:nvPr/>
          </p:nvSpPr>
          <p:spPr>
            <a:xfrm>
              <a:off x="384019" y="392240"/>
              <a:ext cx="2701500" cy="7077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3"/>
            <p:cNvPicPr preferRelativeResize="0"/>
            <p:nvPr/>
          </p:nvPicPr>
          <p:blipFill>
            <a:blip r:embed="rId5">
              <a:alphaModFix/>
            </a:blip>
            <a:stretch>
              <a:fillRect/>
            </a:stretch>
          </p:blipFill>
          <p:spPr>
            <a:xfrm>
              <a:off x="2061996" y="546526"/>
              <a:ext cx="792749" cy="422701"/>
            </a:xfrm>
            <a:prstGeom prst="rect">
              <a:avLst/>
            </a:prstGeom>
            <a:noFill/>
            <a:ln>
              <a:noFill/>
            </a:ln>
          </p:spPr>
        </p:pic>
        <p:cxnSp>
          <p:nvCxnSpPr>
            <p:cNvPr id="64" name="Google Shape;64;p13"/>
            <p:cNvCxnSpPr/>
            <p:nvPr/>
          </p:nvCxnSpPr>
          <p:spPr>
            <a:xfrm>
              <a:off x="1787419" y="6481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65" name="Google Shape;65;p13"/>
            <p:cNvCxnSpPr/>
            <p:nvPr/>
          </p:nvCxnSpPr>
          <p:spPr>
            <a:xfrm>
              <a:off x="1787385" y="648184"/>
              <a:ext cx="0" cy="219345"/>
            </a:xfrm>
            <a:prstGeom prst="straightConnector1">
              <a:avLst/>
            </a:prstGeom>
            <a:noFill/>
            <a:ln w="9525" cap="flat" cmpd="sng">
              <a:solidFill>
                <a:schemeClr val="dk2"/>
              </a:solidFill>
              <a:prstDash val="solid"/>
              <a:round/>
              <a:headEnd type="none" w="med" len="med"/>
              <a:tailEnd type="none" w="med" len="med"/>
            </a:ln>
          </p:spPr>
        </p:cxnSp>
        <p:pic>
          <p:nvPicPr>
            <p:cNvPr id="66" name="Google Shape;66;p13"/>
            <p:cNvPicPr preferRelativeResize="0"/>
            <p:nvPr/>
          </p:nvPicPr>
          <p:blipFill rotWithShape="1">
            <a:blip r:embed="rId6">
              <a:alphaModFix/>
            </a:blip>
            <a:srcRect l="9895" r="8731"/>
            <a:stretch/>
          </p:blipFill>
          <p:spPr>
            <a:xfrm>
              <a:off x="555910" y="513014"/>
              <a:ext cx="1033078" cy="489727"/>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a:spLocks noGrp="1"/>
          </p:cNvSpPr>
          <p:nvPr>
            <p:ph type="body" idx="1"/>
          </p:nvPr>
        </p:nvSpPr>
        <p:spPr>
          <a:xfrm>
            <a:off x="523125" y="1802013"/>
            <a:ext cx="3666900" cy="1870200"/>
          </a:xfrm>
          <a:prstGeom prst="rect">
            <a:avLst/>
          </a:prstGeom>
        </p:spPr>
        <p:txBody>
          <a:bodyPr spcFirstLastPara="1" wrap="square" lIns="91425" tIns="91425" rIns="91425" bIns="91425" anchor="t" anchorCtr="0">
            <a:noAutofit/>
          </a:bodyPr>
          <a:lstStyle/>
          <a:p>
            <a:pPr marL="0" lvl="0" indent="0" algn="just" rtl="0">
              <a:spcBef>
                <a:spcPts val="0"/>
              </a:spcBef>
              <a:spcAft>
                <a:spcPts val="1000"/>
              </a:spcAft>
              <a:buNone/>
            </a:pPr>
            <a:r>
              <a:rPr lang="en" sz="1500">
                <a:solidFill>
                  <a:srgbClr val="282828"/>
                </a:solidFill>
                <a:latin typeface="Inter"/>
                <a:ea typeface="Inter"/>
                <a:cs typeface="Inter"/>
                <a:sym typeface="Inter"/>
              </a:rPr>
              <a:t>Pada kolom Fuel Price dan CPI distribusi yang terbentuk bimodal distribution. Maka dilakukan </a:t>
            </a:r>
            <a:r>
              <a:rPr lang="en" sz="1500" i="1">
                <a:solidFill>
                  <a:schemeClr val="accent2"/>
                </a:solidFill>
                <a:highlight>
                  <a:srgbClr val="FFFFFF"/>
                </a:highlight>
                <a:latin typeface="Roboto"/>
                <a:ea typeface="Roboto"/>
                <a:cs typeface="Roboto"/>
                <a:sym typeface="Roboto"/>
              </a:rPr>
              <a:t>Feature engineering</a:t>
            </a:r>
            <a:r>
              <a:rPr lang="en" sz="1500">
                <a:solidFill>
                  <a:schemeClr val="accent2"/>
                </a:solidFill>
                <a:highlight>
                  <a:srgbClr val="FFFFFF"/>
                </a:highlight>
                <a:latin typeface="Roboto"/>
                <a:ea typeface="Roboto"/>
                <a:cs typeface="Roboto"/>
                <a:sym typeface="Roboto"/>
              </a:rPr>
              <a:t> menentukan Fuel Price dan CPI terbagi menjadi “Low” dan “High” berdasarkan rata-rata pada data</a:t>
            </a:r>
            <a:endParaRPr sz="1500">
              <a:solidFill>
                <a:srgbClr val="282828"/>
              </a:solidFill>
              <a:latin typeface="Inter"/>
              <a:ea typeface="Inter"/>
              <a:cs typeface="Inter"/>
              <a:sym typeface="Inter"/>
            </a:endParaRPr>
          </a:p>
        </p:txBody>
      </p:sp>
      <p:sp>
        <p:nvSpPr>
          <p:cNvPr id="183" name="Google Shape;183;p22"/>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184" name="Google Shape;184;p22"/>
          <p:cNvGrpSpPr/>
          <p:nvPr/>
        </p:nvGrpSpPr>
        <p:grpSpPr>
          <a:xfrm>
            <a:off x="7503019" y="95797"/>
            <a:ext cx="1516771" cy="323122"/>
            <a:chOff x="400885" y="325214"/>
            <a:chExt cx="2298835" cy="489727"/>
          </a:xfrm>
        </p:grpSpPr>
        <p:pic>
          <p:nvPicPr>
            <p:cNvPr id="185" name="Google Shape;185;p22"/>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186" name="Google Shape;186;p22"/>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187" name="Google Shape;187;p22"/>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188" name="Google Shape;188;p22"/>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189" name="Google Shape;189;p22"/>
          <p:cNvSpPr txBox="1">
            <a:spLocks noGrp="1"/>
          </p:cNvSpPr>
          <p:nvPr>
            <p:ph type="title"/>
          </p:nvPr>
        </p:nvSpPr>
        <p:spPr>
          <a:xfrm>
            <a:off x="331800" y="418925"/>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Data Cleansing</a:t>
            </a:r>
            <a:endParaRPr sz="2820">
              <a:solidFill>
                <a:srgbClr val="A338EB"/>
              </a:solidFill>
              <a:latin typeface="Maven Pro SemiBold"/>
              <a:ea typeface="Maven Pro SemiBold"/>
              <a:cs typeface="Maven Pro SemiBold"/>
              <a:sym typeface="Maven Pro SemiBold"/>
            </a:endParaRPr>
          </a:p>
        </p:txBody>
      </p:sp>
      <p:sp>
        <p:nvSpPr>
          <p:cNvPr id="190" name="Google Shape;190;p22"/>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191" name="Google Shape;191;p22"/>
          <p:cNvPicPr preferRelativeResize="0"/>
          <p:nvPr/>
        </p:nvPicPr>
        <p:blipFill>
          <a:blip r:embed="rId5">
            <a:alphaModFix/>
          </a:blip>
          <a:stretch>
            <a:fillRect/>
          </a:stretch>
        </p:blipFill>
        <p:spPr>
          <a:xfrm>
            <a:off x="4449210" y="673625"/>
            <a:ext cx="4362990" cy="4126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3"/>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197" name="Google Shape;197;p23"/>
          <p:cNvGrpSpPr/>
          <p:nvPr/>
        </p:nvGrpSpPr>
        <p:grpSpPr>
          <a:xfrm>
            <a:off x="7503019" y="95797"/>
            <a:ext cx="1516771" cy="323122"/>
            <a:chOff x="400885" y="325214"/>
            <a:chExt cx="2298835" cy="489727"/>
          </a:xfrm>
        </p:grpSpPr>
        <p:pic>
          <p:nvPicPr>
            <p:cNvPr id="198" name="Google Shape;198;p23"/>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199" name="Google Shape;199;p23"/>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200" name="Google Shape;200;p23"/>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201" name="Google Shape;201;p23"/>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202" name="Google Shape;202;p23"/>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03" name="Google Shape;203;p23"/>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204" name="Google Shape;204;p23"/>
          <p:cNvPicPr preferRelativeResize="0"/>
          <p:nvPr/>
        </p:nvPicPr>
        <p:blipFill>
          <a:blip r:embed="rId5">
            <a:alphaModFix/>
          </a:blip>
          <a:stretch>
            <a:fillRect/>
          </a:stretch>
        </p:blipFill>
        <p:spPr>
          <a:xfrm>
            <a:off x="488725" y="1155450"/>
            <a:ext cx="3820971" cy="3492750"/>
          </a:xfrm>
          <a:prstGeom prst="rect">
            <a:avLst/>
          </a:prstGeom>
          <a:noFill/>
          <a:ln>
            <a:noFill/>
          </a:ln>
        </p:spPr>
      </p:pic>
      <p:sp>
        <p:nvSpPr>
          <p:cNvPr id="205" name="Google Shape;205;p23"/>
          <p:cNvSpPr txBox="1">
            <a:spLocks noGrp="1"/>
          </p:cNvSpPr>
          <p:nvPr>
            <p:ph type="body" idx="1"/>
          </p:nvPr>
        </p:nvSpPr>
        <p:spPr>
          <a:xfrm>
            <a:off x="4572000" y="1731682"/>
            <a:ext cx="4260300" cy="23403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Antara kolom target “Weekly Sales” dengan kolom lainnya memiliki korelasi tertinggi pada kolom “Store” dan “Unemployment”</a:t>
            </a:r>
            <a:endParaRPr sz="1500">
              <a:solidFill>
                <a:srgbClr val="282828"/>
              </a:solidFill>
              <a:latin typeface="Inter"/>
              <a:ea typeface="Inter"/>
              <a:cs typeface="Inter"/>
              <a:sym typeface="Inter"/>
            </a:endParaRPr>
          </a:p>
          <a:p>
            <a:pPr marL="457200" lvl="0" indent="-323850" algn="just" rtl="0">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Antar variabel independen tidak terdapat multikolinearitas, sehingga semua variabel dapat digunakan dalam pemodelan. </a:t>
            </a:r>
            <a:endParaRPr sz="1500">
              <a:solidFill>
                <a:srgbClr val="282828"/>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4"/>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211" name="Google Shape;211;p24"/>
          <p:cNvGrpSpPr/>
          <p:nvPr/>
        </p:nvGrpSpPr>
        <p:grpSpPr>
          <a:xfrm>
            <a:off x="7503019" y="95797"/>
            <a:ext cx="1516771" cy="323122"/>
            <a:chOff x="400885" y="325214"/>
            <a:chExt cx="2298835" cy="489727"/>
          </a:xfrm>
        </p:grpSpPr>
        <p:pic>
          <p:nvPicPr>
            <p:cNvPr id="212" name="Google Shape;212;p24"/>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213" name="Google Shape;213;p24"/>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214" name="Google Shape;214;p24"/>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215" name="Google Shape;215;p24"/>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216" name="Google Shape;216;p24"/>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17" name="Google Shape;217;p24"/>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218" name="Google Shape;218;p24"/>
          <p:cNvPicPr preferRelativeResize="0"/>
          <p:nvPr/>
        </p:nvPicPr>
        <p:blipFill>
          <a:blip r:embed="rId5">
            <a:alphaModFix/>
          </a:blip>
          <a:stretch>
            <a:fillRect/>
          </a:stretch>
        </p:blipFill>
        <p:spPr>
          <a:xfrm>
            <a:off x="180600" y="1495263"/>
            <a:ext cx="8839198" cy="223677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5"/>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224" name="Google Shape;224;p25"/>
          <p:cNvGrpSpPr/>
          <p:nvPr/>
        </p:nvGrpSpPr>
        <p:grpSpPr>
          <a:xfrm>
            <a:off x="7503019" y="95797"/>
            <a:ext cx="1516771" cy="323122"/>
            <a:chOff x="400885" y="325214"/>
            <a:chExt cx="2298835" cy="489727"/>
          </a:xfrm>
        </p:grpSpPr>
        <p:pic>
          <p:nvPicPr>
            <p:cNvPr id="225" name="Google Shape;225;p25"/>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226" name="Google Shape;226;p25"/>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227" name="Google Shape;227;p25"/>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228" name="Google Shape;228;p25"/>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229" name="Google Shape;229;p25"/>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30" name="Google Shape;230;p25"/>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231" name="Google Shape;231;p25"/>
          <p:cNvPicPr preferRelativeResize="0"/>
          <p:nvPr/>
        </p:nvPicPr>
        <p:blipFill rotWithShape="1">
          <a:blip r:embed="rId5">
            <a:alphaModFix/>
          </a:blip>
          <a:srcRect t="2707" b="944"/>
          <a:stretch/>
        </p:blipFill>
        <p:spPr>
          <a:xfrm>
            <a:off x="152400" y="1520275"/>
            <a:ext cx="8839201" cy="2215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6"/>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237" name="Google Shape;237;p26"/>
          <p:cNvGrpSpPr/>
          <p:nvPr/>
        </p:nvGrpSpPr>
        <p:grpSpPr>
          <a:xfrm>
            <a:off x="7503019" y="95797"/>
            <a:ext cx="1516771" cy="323122"/>
            <a:chOff x="400885" y="325214"/>
            <a:chExt cx="2298835" cy="489727"/>
          </a:xfrm>
        </p:grpSpPr>
        <p:pic>
          <p:nvPicPr>
            <p:cNvPr id="238" name="Google Shape;238;p26"/>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239" name="Google Shape;239;p26"/>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240" name="Google Shape;240;p26"/>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241" name="Google Shape;241;p26"/>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242" name="Google Shape;242;p26"/>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43" name="Google Shape;243;p26"/>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244" name="Google Shape;244;p26"/>
          <p:cNvPicPr preferRelativeResize="0"/>
          <p:nvPr/>
        </p:nvPicPr>
        <p:blipFill>
          <a:blip r:embed="rId5">
            <a:alphaModFix/>
          </a:blip>
          <a:stretch>
            <a:fillRect/>
          </a:stretch>
        </p:blipFill>
        <p:spPr>
          <a:xfrm>
            <a:off x="152400" y="1497225"/>
            <a:ext cx="8839197" cy="22328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7"/>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250" name="Google Shape;250;p27"/>
          <p:cNvGrpSpPr/>
          <p:nvPr/>
        </p:nvGrpSpPr>
        <p:grpSpPr>
          <a:xfrm>
            <a:off x="7503019" y="95797"/>
            <a:ext cx="1516771" cy="323122"/>
            <a:chOff x="400885" y="325214"/>
            <a:chExt cx="2298835" cy="489727"/>
          </a:xfrm>
        </p:grpSpPr>
        <p:pic>
          <p:nvPicPr>
            <p:cNvPr id="251" name="Google Shape;251;p27"/>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252" name="Google Shape;252;p27"/>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27"/>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254" name="Google Shape;254;p27"/>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255" name="Google Shape;255;p27"/>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56" name="Google Shape;256;p27"/>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257" name="Google Shape;257;p27"/>
          <p:cNvPicPr preferRelativeResize="0"/>
          <p:nvPr/>
        </p:nvPicPr>
        <p:blipFill>
          <a:blip r:embed="rId5">
            <a:alphaModFix/>
          </a:blip>
          <a:stretch>
            <a:fillRect/>
          </a:stretch>
        </p:blipFill>
        <p:spPr>
          <a:xfrm>
            <a:off x="370538" y="1307850"/>
            <a:ext cx="8402920" cy="3340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8"/>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263" name="Google Shape;263;p28"/>
          <p:cNvGrpSpPr/>
          <p:nvPr/>
        </p:nvGrpSpPr>
        <p:grpSpPr>
          <a:xfrm>
            <a:off x="7503019" y="95797"/>
            <a:ext cx="1516771" cy="323122"/>
            <a:chOff x="400885" y="325214"/>
            <a:chExt cx="2298835" cy="489727"/>
          </a:xfrm>
        </p:grpSpPr>
        <p:pic>
          <p:nvPicPr>
            <p:cNvPr id="264" name="Google Shape;264;p28"/>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265" name="Google Shape;265;p28"/>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266" name="Google Shape;266;p28"/>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267" name="Google Shape;267;p28"/>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268" name="Google Shape;268;p28"/>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69" name="Google Shape;269;p28"/>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270" name="Google Shape;270;p28"/>
          <p:cNvPicPr preferRelativeResize="0"/>
          <p:nvPr/>
        </p:nvPicPr>
        <p:blipFill>
          <a:blip r:embed="rId5">
            <a:alphaModFix/>
          </a:blip>
          <a:stretch>
            <a:fillRect/>
          </a:stretch>
        </p:blipFill>
        <p:spPr>
          <a:xfrm>
            <a:off x="331800" y="1307850"/>
            <a:ext cx="4356978" cy="3340350"/>
          </a:xfrm>
          <a:prstGeom prst="rect">
            <a:avLst/>
          </a:prstGeom>
          <a:noFill/>
          <a:ln>
            <a:noFill/>
          </a:ln>
        </p:spPr>
      </p:pic>
      <p:pic>
        <p:nvPicPr>
          <p:cNvPr id="271" name="Google Shape;271;p28"/>
          <p:cNvPicPr preferRelativeResize="0"/>
          <p:nvPr/>
        </p:nvPicPr>
        <p:blipFill>
          <a:blip r:embed="rId6">
            <a:alphaModFix/>
          </a:blip>
          <a:stretch>
            <a:fillRect/>
          </a:stretch>
        </p:blipFill>
        <p:spPr>
          <a:xfrm>
            <a:off x="5129778" y="1307850"/>
            <a:ext cx="3682434" cy="3340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75"/>
        <p:cNvGrpSpPr/>
        <p:nvPr/>
      </p:nvGrpSpPr>
      <p:grpSpPr>
        <a:xfrm>
          <a:off x="0" y="0"/>
          <a:ext cx="0" cy="0"/>
          <a:chOff x="0" y="0"/>
          <a:chExt cx="0" cy="0"/>
        </a:xfrm>
      </p:grpSpPr>
      <p:sp>
        <p:nvSpPr>
          <p:cNvPr id="276" name="Google Shape;276;p29"/>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277" name="Google Shape;277;p29"/>
          <p:cNvGrpSpPr/>
          <p:nvPr/>
        </p:nvGrpSpPr>
        <p:grpSpPr>
          <a:xfrm>
            <a:off x="7503019" y="95797"/>
            <a:ext cx="1516771" cy="323122"/>
            <a:chOff x="400885" y="325214"/>
            <a:chExt cx="2298835" cy="489727"/>
          </a:xfrm>
        </p:grpSpPr>
        <p:pic>
          <p:nvPicPr>
            <p:cNvPr id="278" name="Google Shape;278;p29"/>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279" name="Google Shape;279;p29"/>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280" name="Google Shape;280;p29"/>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281" name="Google Shape;281;p29"/>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282" name="Google Shape;282;p29"/>
          <p:cNvSpPr txBox="1">
            <a:spLocks noGrp="1"/>
          </p:cNvSpPr>
          <p:nvPr>
            <p:ph type="title"/>
          </p:nvPr>
        </p:nvSpPr>
        <p:spPr>
          <a:xfrm>
            <a:off x="318350" y="426700"/>
            <a:ext cx="32673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83" name="Google Shape;283;p29"/>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284" name="Google Shape;284;p29"/>
          <p:cNvPicPr preferRelativeResize="0"/>
          <p:nvPr/>
        </p:nvPicPr>
        <p:blipFill>
          <a:blip r:embed="rId5">
            <a:alphaModFix/>
          </a:blip>
          <a:stretch>
            <a:fillRect/>
          </a:stretch>
        </p:blipFill>
        <p:spPr>
          <a:xfrm>
            <a:off x="3640325" y="495787"/>
            <a:ext cx="5249551" cy="41519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88"/>
        <p:cNvGrpSpPr/>
        <p:nvPr/>
      </p:nvGrpSpPr>
      <p:grpSpPr>
        <a:xfrm>
          <a:off x="0" y="0"/>
          <a:ext cx="0" cy="0"/>
          <a:chOff x="0" y="0"/>
          <a:chExt cx="0" cy="0"/>
        </a:xfrm>
      </p:grpSpPr>
      <p:sp>
        <p:nvSpPr>
          <p:cNvPr id="289" name="Google Shape;289;p30"/>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290" name="Google Shape;290;p30"/>
          <p:cNvGrpSpPr/>
          <p:nvPr/>
        </p:nvGrpSpPr>
        <p:grpSpPr>
          <a:xfrm>
            <a:off x="7503019" y="95797"/>
            <a:ext cx="1516771" cy="323122"/>
            <a:chOff x="400885" y="325214"/>
            <a:chExt cx="2298835" cy="489727"/>
          </a:xfrm>
        </p:grpSpPr>
        <p:pic>
          <p:nvPicPr>
            <p:cNvPr id="291" name="Google Shape;291;p30"/>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292" name="Google Shape;292;p30"/>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293" name="Google Shape;293;p30"/>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294" name="Google Shape;294;p30"/>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295" name="Google Shape;295;p30"/>
          <p:cNvSpPr txBox="1">
            <a:spLocks noGrp="1"/>
          </p:cNvSpPr>
          <p:nvPr>
            <p:ph type="title"/>
          </p:nvPr>
        </p:nvSpPr>
        <p:spPr>
          <a:xfrm>
            <a:off x="210975" y="534125"/>
            <a:ext cx="27972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296" name="Google Shape;296;p30"/>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297" name="Google Shape;297;p30"/>
          <p:cNvPicPr preferRelativeResize="0"/>
          <p:nvPr/>
        </p:nvPicPr>
        <p:blipFill>
          <a:blip r:embed="rId5">
            <a:alphaModFix/>
          </a:blip>
          <a:stretch>
            <a:fillRect/>
          </a:stretch>
        </p:blipFill>
        <p:spPr>
          <a:xfrm>
            <a:off x="3413381" y="426700"/>
            <a:ext cx="5530220" cy="43739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1"/>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303" name="Google Shape;303;p31"/>
          <p:cNvGrpSpPr/>
          <p:nvPr/>
        </p:nvGrpSpPr>
        <p:grpSpPr>
          <a:xfrm>
            <a:off x="7503019" y="95797"/>
            <a:ext cx="1516771" cy="323122"/>
            <a:chOff x="400885" y="325214"/>
            <a:chExt cx="2298835" cy="489727"/>
          </a:xfrm>
        </p:grpSpPr>
        <p:pic>
          <p:nvPicPr>
            <p:cNvPr id="304" name="Google Shape;304;p31"/>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305" name="Google Shape;305;p31"/>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306" name="Google Shape;306;p31"/>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307" name="Google Shape;307;p31"/>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308" name="Google Shape;308;p31"/>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09" name="Google Shape;309;p31"/>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310" name="Google Shape;310;p31"/>
          <p:cNvPicPr preferRelativeResize="0"/>
          <p:nvPr/>
        </p:nvPicPr>
        <p:blipFill>
          <a:blip r:embed="rId5">
            <a:alphaModFix/>
          </a:blip>
          <a:stretch>
            <a:fillRect/>
          </a:stretch>
        </p:blipFill>
        <p:spPr>
          <a:xfrm>
            <a:off x="1235913" y="1307850"/>
            <a:ext cx="6672178" cy="3340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0FF"/>
        </a:solidFill>
        <a:effectLst/>
      </p:bgPr>
    </p:bg>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517750" y="1101600"/>
            <a:ext cx="6253800" cy="2940300"/>
          </a:xfrm>
          <a:prstGeom prst="rect">
            <a:avLst/>
          </a:prstGeom>
        </p:spPr>
        <p:txBody>
          <a:bodyPr spcFirstLastPara="1" wrap="square" lIns="91425" tIns="91425" rIns="91425" bIns="91425" anchor="ctr" anchorCtr="0">
            <a:normAutofit/>
          </a:bodyPr>
          <a:lstStyle/>
          <a:p>
            <a:pPr marL="457200" lvl="0" indent="-381000" algn="l" rtl="0">
              <a:lnSpc>
                <a:spcPct val="150000"/>
              </a:lnSpc>
              <a:spcBef>
                <a:spcPts val="0"/>
              </a:spcBef>
              <a:spcAft>
                <a:spcPts val="0"/>
              </a:spcAft>
              <a:buClr>
                <a:srgbClr val="282828"/>
              </a:buClr>
              <a:buSzPts val="2400"/>
              <a:buFont typeface="Maven Pro SemiBold"/>
              <a:buAutoNum type="arabicPeriod"/>
            </a:pPr>
            <a:r>
              <a:rPr lang="en" sz="2400">
                <a:solidFill>
                  <a:srgbClr val="282828"/>
                </a:solidFill>
                <a:latin typeface="Maven Pro SemiBold"/>
                <a:ea typeface="Maven Pro SemiBold"/>
                <a:cs typeface="Maven Pro SemiBold"/>
                <a:sym typeface="Maven Pro SemiBold"/>
              </a:rPr>
              <a:t>Latar Belakang</a:t>
            </a:r>
            <a:endParaRPr sz="2400">
              <a:solidFill>
                <a:srgbClr val="282828"/>
              </a:solidFill>
              <a:latin typeface="Maven Pro SemiBold"/>
              <a:ea typeface="Maven Pro SemiBold"/>
              <a:cs typeface="Maven Pro SemiBold"/>
              <a:sym typeface="Maven Pro SemiBold"/>
            </a:endParaRPr>
          </a:p>
          <a:p>
            <a:pPr marL="457200" lvl="0" indent="-381000" algn="l" rtl="0">
              <a:lnSpc>
                <a:spcPct val="150000"/>
              </a:lnSpc>
              <a:spcBef>
                <a:spcPts val="0"/>
              </a:spcBef>
              <a:spcAft>
                <a:spcPts val="0"/>
              </a:spcAft>
              <a:buClr>
                <a:srgbClr val="282828"/>
              </a:buClr>
              <a:buSzPts val="2400"/>
              <a:buFont typeface="Maven Pro SemiBold"/>
              <a:buAutoNum type="arabicPeriod"/>
            </a:pPr>
            <a:r>
              <a:rPr lang="en" sz="2400">
                <a:solidFill>
                  <a:srgbClr val="282828"/>
                </a:solidFill>
                <a:latin typeface="Maven Pro SemiBold"/>
                <a:ea typeface="Maven Pro SemiBold"/>
                <a:cs typeface="Maven Pro SemiBold"/>
                <a:sym typeface="Maven Pro SemiBold"/>
              </a:rPr>
              <a:t>Explorasi Data dan Visualisasi</a:t>
            </a:r>
            <a:endParaRPr sz="2400">
              <a:solidFill>
                <a:srgbClr val="282828"/>
              </a:solidFill>
              <a:latin typeface="Maven Pro SemiBold"/>
              <a:ea typeface="Maven Pro SemiBold"/>
              <a:cs typeface="Maven Pro SemiBold"/>
              <a:sym typeface="Maven Pro SemiBold"/>
            </a:endParaRPr>
          </a:p>
          <a:p>
            <a:pPr marL="457200" lvl="0" indent="-381000" algn="l" rtl="0">
              <a:lnSpc>
                <a:spcPct val="150000"/>
              </a:lnSpc>
              <a:spcBef>
                <a:spcPts val="0"/>
              </a:spcBef>
              <a:spcAft>
                <a:spcPts val="0"/>
              </a:spcAft>
              <a:buClr>
                <a:srgbClr val="282828"/>
              </a:buClr>
              <a:buSzPts val="2400"/>
              <a:buFont typeface="Maven Pro SemiBold"/>
              <a:buAutoNum type="arabicPeriod"/>
            </a:pPr>
            <a:r>
              <a:rPr lang="en" sz="2400">
                <a:solidFill>
                  <a:srgbClr val="282828"/>
                </a:solidFill>
                <a:latin typeface="Maven Pro SemiBold"/>
                <a:ea typeface="Maven Pro SemiBold"/>
                <a:cs typeface="Maven Pro SemiBold"/>
                <a:sym typeface="Maven Pro SemiBold"/>
              </a:rPr>
              <a:t>Modelling</a:t>
            </a:r>
            <a:endParaRPr sz="2400">
              <a:solidFill>
                <a:srgbClr val="282828"/>
              </a:solidFill>
              <a:latin typeface="Maven Pro SemiBold"/>
              <a:ea typeface="Maven Pro SemiBold"/>
              <a:cs typeface="Maven Pro SemiBold"/>
              <a:sym typeface="Maven Pro SemiBold"/>
            </a:endParaRPr>
          </a:p>
          <a:p>
            <a:pPr marL="457200" lvl="0" indent="-381000" algn="l" rtl="0">
              <a:lnSpc>
                <a:spcPct val="150000"/>
              </a:lnSpc>
              <a:spcBef>
                <a:spcPts val="0"/>
              </a:spcBef>
              <a:spcAft>
                <a:spcPts val="0"/>
              </a:spcAft>
              <a:buClr>
                <a:srgbClr val="282828"/>
              </a:buClr>
              <a:buSzPts val="2400"/>
              <a:buFont typeface="Maven Pro SemiBold"/>
              <a:buAutoNum type="arabicPeriod"/>
            </a:pPr>
            <a:r>
              <a:rPr lang="en" sz="2400">
                <a:solidFill>
                  <a:srgbClr val="282828"/>
                </a:solidFill>
                <a:latin typeface="Maven Pro SemiBold"/>
                <a:ea typeface="Maven Pro SemiBold"/>
                <a:cs typeface="Maven Pro SemiBold"/>
                <a:sym typeface="Maven Pro SemiBold"/>
              </a:rPr>
              <a:t>Kesimpulan</a:t>
            </a:r>
            <a:endParaRPr sz="2400">
              <a:solidFill>
                <a:srgbClr val="282828"/>
              </a:solidFill>
              <a:latin typeface="Maven Pro SemiBold"/>
              <a:ea typeface="Maven Pro SemiBold"/>
              <a:cs typeface="Maven Pro SemiBold"/>
              <a:sym typeface="Maven Pro SemiBold"/>
            </a:endParaRPr>
          </a:p>
        </p:txBody>
      </p:sp>
      <p:pic>
        <p:nvPicPr>
          <p:cNvPr id="72" name="Google Shape;72;p14"/>
          <p:cNvPicPr preferRelativeResize="0"/>
          <p:nvPr/>
        </p:nvPicPr>
        <p:blipFill rotWithShape="1">
          <a:blip r:embed="rId3">
            <a:alphaModFix/>
          </a:blip>
          <a:srcRect r="43100" b="39246"/>
          <a:stretch/>
        </p:blipFill>
        <p:spPr>
          <a:xfrm>
            <a:off x="3905100" y="1401150"/>
            <a:ext cx="4061998" cy="3742351"/>
          </a:xfrm>
          <a:prstGeom prst="rect">
            <a:avLst/>
          </a:prstGeom>
          <a:noFill/>
          <a:ln>
            <a:noFill/>
          </a:ln>
        </p:spPr>
      </p:pic>
      <p:sp>
        <p:nvSpPr>
          <p:cNvPr id="73" name="Google Shape;73;p14"/>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sp>
        <p:nvSpPr>
          <p:cNvPr id="74" name="Google Shape;74;p14"/>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601F99"/>
                </a:solidFill>
                <a:latin typeface="Inter"/>
                <a:ea typeface="Inter"/>
                <a:cs typeface="Inter"/>
                <a:sym typeface="Inter"/>
              </a:rPr>
              <a:t>Daftar Isi</a:t>
            </a:r>
            <a:endParaRPr sz="1000" b="1">
              <a:solidFill>
                <a:srgbClr val="601F99"/>
              </a:solidFill>
              <a:latin typeface="Inter"/>
              <a:ea typeface="Inter"/>
              <a:cs typeface="Inter"/>
              <a:sym typeface="Inter"/>
            </a:endParaRPr>
          </a:p>
        </p:txBody>
      </p:sp>
      <p:grpSp>
        <p:nvGrpSpPr>
          <p:cNvPr id="75" name="Google Shape;75;p14"/>
          <p:cNvGrpSpPr/>
          <p:nvPr/>
        </p:nvGrpSpPr>
        <p:grpSpPr>
          <a:xfrm>
            <a:off x="7503019" y="95797"/>
            <a:ext cx="1516771" cy="323122"/>
            <a:chOff x="400885" y="325214"/>
            <a:chExt cx="2298835" cy="489727"/>
          </a:xfrm>
        </p:grpSpPr>
        <p:pic>
          <p:nvPicPr>
            <p:cNvPr id="76" name="Google Shape;76;p14"/>
            <p:cNvPicPr preferRelativeResize="0"/>
            <p:nvPr/>
          </p:nvPicPr>
          <p:blipFill>
            <a:blip r:embed="rId4">
              <a:alphaModFix/>
            </a:blip>
            <a:stretch>
              <a:fillRect/>
            </a:stretch>
          </p:blipFill>
          <p:spPr>
            <a:xfrm>
              <a:off x="1906971" y="358726"/>
              <a:ext cx="792749" cy="422701"/>
            </a:xfrm>
            <a:prstGeom prst="rect">
              <a:avLst/>
            </a:prstGeom>
            <a:noFill/>
            <a:ln>
              <a:noFill/>
            </a:ln>
          </p:spPr>
        </p:pic>
        <p:cxnSp>
          <p:nvCxnSpPr>
            <p:cNvPr id="77" name="Google Shape;77;p14"/>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78" name="Google Shape;78;p14"/>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79" name="Google Shape;79;p14"/>
            <p:cNvPicPr preferRelativeResize="0"/>
            <p:nvPr/>
          </p:nvPicPr>
          <p:blipFill rotWithShape="1">
            <a:blip r:embed="rId5">
              <a:alphaModFix/>
            </a:blip>
            <a:srcRect l="9895" r="8731"/>
            <a:stretch/>
          </p:blipFill>
          <p:spPr>
            <a:xfrm>
              <a:off x="400885" y="325214"/>
              <a:ext cx="1033078" cy="489727"/>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14"/>
        <p:cNvGrpSpPr/>
        <p:nvPr/>
      </p:nvGrpSpPr>
      <p:grpSpPr>
        <a:xfrm>
          <a:off x="0" y="0"/>
          <a:ext cx="0" cy="0"/>
          <a:chOff x="0" y="0"/>
          <a:chExt cx="0" cy="0"/>
        </a:xfrm>
      </p:grpSpPr>
      <p:sp>
        <p:nvSpPr>
          <p:cNvPr id="315" name="Google Shape;315;p32"/>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316" name="Google Shape;316;p32"/>
          <p:cNvGrpSpPr/>
          <p:nvPr/>
        </p:nvGrpSpPr>
        <p:grpSpPr>
          <a:xfrm>
            <a:off x="7503019" y="95797"/>
            <a:ext cx="1516771" cy="323122"/>
            <a:chOff x="400885" y="325214"/>
            <a:chExt cx="2298835" cy="489727"/>
          </a:xfrm>
        </p:grpSpPr>
        <p:pic>
          <p:nvPicPr>
            <p:cNvPr id="317" name="Google Shape;317;p32"/>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318" name="Google Shape;318;p32"/>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319" name="Google Shape;319;p32"/>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320" name="Google Shape;320;p32"/>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321" name="Google Shape;321;p32"/>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22" name="Google Shape;322;p32"/>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323" name="Google Shape;323;p32"/>
          <p:cNvPicPr preferRelativeResize="0"/>
          <p:nvPr/>
        </p:nvPicPr>
        <p:blipFill>
          <a:blip r:embed="rId5">
            <a:alphaModFix/>
          </a:blip>
          <a:stretch>
            <a:fillRect/>
          </a:stretch>
        </p:blipFill>
        <p:spPr>
          <a:xfrm>
            <a:off x="244725" y="1307850"/>
            <a:ext cx="8654543" cy="3340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27"/>
        <p:cNvGrpSpPr/>
        <p:nvPr/>
      </p:nvGrpSpPr>
      <p:grpSpPr>
        <a:xfrm>
          <a:off x="0" y="0"/>
          <a:ext cx="0" cy="0"/>
          <a:chOff x="0" y="0"/>
          <a:chExt cx="0" cy="0"/>
        </a:xfrm>
      </p:grpSpPr>
      <p:sp>
        <p:nvSpPr>
          <p:cNvPr id="328" name="Google Shape;328;p33"/>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329" name="Google Shape;329;p33"/>
          <p:cNvGrpSpPr/>
          <p:nvPr/>
        </p:nvGrpSpPr>
        <p:grpSpPr>
          <a:xfrm>
            <a:off x="7503019" y="95797"/>
            <a:ext cx="1516771" cy="323122"/>
            <a:chOff x="400885" y="325214"/>
            <a:chExt cx="2298835" cy="489727"/>
          </a:xfrm>
        </p:grpSpPr>
        <p:pic>
          <p:nvPicPr>
            <p:cNvPr id="330" name="Google Shape;330;p33"/>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331" name="Google Shape;331;p33"/>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332" name="Google Shape;332;p33"/>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333" name="Google Shape;333;p33"/>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334" name="Google Shape;334;p33"/>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35" name="Google Shape;335;p33"/>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336" name="Google Shape;336;p33"/>
          <p:cNvPicPr preferRelativeResize="0"/>
          <p:nvPr/>
        </p:nvPicPr>
        <p:blipFill>
          <a:blip r:embed="rId5">
            <a:alphaModFix/>
          </a:blip>
          <a:stretch>
            <a:fillRect/>
          </a:stretch>
        </p:blipFill>
        <p:spPr>
          <a:xfrm>
            <a:off x="152400" y="1307850"/>
            <a:ext cx="8839201" cy="329289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4"/>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342" name="Google Shape;342;p34"/>
          <p:cNvGrpSpPr/>
          <p:nvPr/>
        </p:nvGrpSpPr>
        <p:grpSpPr>
          <a:xfrm>
            <a:off x="7503019" y="95797"/>
            <a:ext cx="1516771" cy="323122"/>
            <a:chOff x="400885" y="325214"/>
            <a:chExt cx="2298835" cy="489727"/>
          </a:xfrm>
        </p:grpSpPr>
        <p:pic>
          <p:nvPicPr>
            <p:cNvPr id="343" name="Google Shape;343;p34"/>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344" name="Google Shape;344;p34"/>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345" name="Google Shape;345;p34"/>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346" name="Google Shape;346;p34"/>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347" name="Google Shape;347;p34"/>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48" name="Google Shape;348;p34"/>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sp>
        <p:nvSpPr>
          <p:cNvPr id="349" name="Google Shape;349;p34"/>
          <p:cNvSpPr txBox="1">
            <a:spLocks noGrp="1"/>
          </p:cNvSpPr>
          <p:nvPr>
            <p:ph type="body" idx="1"/>
          </p:nvPr>
        </p:nvSpPr>
        <p:spPr>
          <a:xfrm>
            <a:off x="546675" y="1159450"/>
            <a:ext cx="35493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500" b="1">
                <a:solidFill>
                  <a:srgbClr val="282828"/>
                </a:solidFill>
                <a:latin typeface="Inter"/>
                <a:ea typeface="Inter"/>
                <a:cs typeface="Inter"/>
                <a:sym typeface="Inter"/>
              </a:rPr>
              <a:t>Average Weekly Sales vs Fuel Price</a:t>
            </a:r>
            <a:endParaRPr sz="1500" b="1">
              <a:solidFill>
                <a:srgbClr val="282828"/>
              </a:solidFill>
              <a:latin typeface="Inter"/>
              <a:ea typeface="Inter"/>
              <a:cs typeface="Inter"/>
              <a:sym typeface="Inter"/>
            </a:endParaRPr>
          </a:p>
        </p:txBody>
      </p:sp>
      <p:sp>
        <p:nvSpPr>
          <p:cNvPr id="350" name="Google Shape;350;p34"/>
          <p:cNvSpPr txBox="1">
            <a:spLocks noGrp="1"/>
          </p:cNvSpPr>
          <p:nvPr>
            <p:ph type="body" idx="1"/>
          </p:nvPr>
        </p:nvSpPr>
        <p:spPr>
          <a:xfrm>
            <a:off x="546675" y="2874425"/>
            <a:ext cx="29046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500" b="1">
                <a:solidFill>
                  <a:srgbClr val="282828"/>
                </a:solidFill>
                <a:latin typeface="Inter"/>
                <a:ea typeface="Inter"/>
                <a:cs typeface="Inter"/>
                <a:sym typeface="Inter"/>
              </a:rPr>
              <a:t>Average Weekly Sales vs CPI</a:t>
            </a:r>
            <a:endParaRPr sz="1500" b="1">
              <a:solidFill>
                <a:srgbClr val="282828"/>
              </a:solidFill>
              <a:latin typeface="Inter"/>
              <a:ea typeface="Inter"/>
              <a:cs typeface="Inter"/>
              <a:sym typeface="Inter"/>
            </a:endParaRPr>
          </a:p>
        </p:txBody>
      </p:sp>
      <p:sp>
        <p:nvSpPr>
          <p:cNvPr id="351" name="Google Shape;351;p34"/>
          <p:cNvSpPr txBox="1">
            <a:spLocks noGrp="1"/>
          </p:cNvSpPr>
          <p:nvPr>
            <p:ph type="body" idx="1"/>
          </p:nvPr>
        </p:nvSpPr>
        <p:spPr>
          <a:xfrm>
            <a:off x="5007600" y="931150"/>
            <a:ext cx="3804600" cy="4197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500" b="1">
                <a:solidFill>
                  <a:srgbClr val="282828"/>
                </a:solidFill>
                <a:latin typeface="Inter"/>
                <a:ea typeface="Inter"/>
                <a:cs typeface="Inter"/>
                <a:sym typeface="Inter"/>
              </a:rPr>
              <a:t>Average Weekly Sales vs Temperature</a:t>
            </a:r>
            <a:endParaRPr sz="1500" b="1">
              <a:solidFill>
                <a:srgbClr val="282828"/>
              </a:solidFill>
              <a:latin typeface="Inter"/>
              <a:ea typeface="Inter"/>
              <a:cs typeface="Inter"/>
              <a:sym typeface="Inter"/>
            </a:endParaRPr>
          </a:p>
        </p:txBody>
      </p:sp>
      <p:sp>
        <p:nvSpPr>
          <p:cNvPr id="352" name="Google Shape;352;p34"/>
          <p:cNvSpPr txBox="1">
            <a:spLocks noGrp="1"/>
          </p:cNvSpPr>
          <p:nvPr>
            <p:ph type="body" idx="1"/>
          </p:nvPr>
        </p:nvSpPr>
        <p:spPr>
          <a:xfrm>
            <a:off x="5276250" y="3331700"/>
            <a:ext cx="3743540" cy="4197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500" b="1" dirty="0">
                <a:solidFill>
                  <a:srgbClr val="282828"/>
                </a:solidFill>
                <a:latin typeface="Inter"/>
                <a:ea typeface="Inter"/>
                <a:cs typeface="Inter"/>
                <a:sym typeface="Inter"/>
              </a:rPr>
              <a:t>Average Weekly Sales vs Holiday</a:t>
            </a:r>
            <a:endParaRPr sz="1500" b="1" dirty="0">
              <a:solidFill>
                <a:srgbClr val="282828"/>
              </a:solidFill>
              <a:latin typeface="Inter"/>
              <a:ea typeface="Inter"/>
              <a:cs typeface="Inter"/>
              <a:sym typeface="Inter"/>
            </a:endParaRPr>
          </a:p>
        </p:txBody>
      </p:sp>
      <p:graphicFrame>
        <p:nvGraphicFramePr>
          <p:cNvPr id="353" name="Google Shape;353;p34"/>
          <p:cNvGraphicFramePr/>
          <p:nvPr/>
        </p:nvGraphicFramePr>
        <p:xfrm>
          <a:off x="869013" y="1606225"/>
          <a:ext cx="2904600" cy="1230620"/>
        </p:xfrm>
        <a:graphic>
          <a:graphicData uri="http://schemas.openxmlformats.org/drawingml/2006/table">
            <a:tbl>
              <a:tblPr>
                <a:noFill/>
                <a:tableStyleId>{B77F16F5-8B54-4299-A01B-A5F8BE26B48F}</a:tableStyleId>
              </a:tblPr>
              <a:tblGrid>
                <a:gridCol w="1240325">
                  <a:extLst>
                    <a:ext uri="{9D8B030D-6E8A-4147-A177-3AD203B41FA5}">
                      <a16:colId xmlns:a16="http://schemas.microsoft.com/office/drawing/2014/main" val="20000"/>
                    </a:ext>
                  </a:extLst>
                </a:gridCol>
                <a:gridCol w="1664275">
                  <a:extLst>
                    <a:ext uri="{9D8B030D-6E8A-4147-A177-3AD203B41FA5}">
                      <a16:colId xmlns:a16="http://schemas.microsoft.com/office/drawing/2014/main" val="20001"/>
                    </a:ext>
                  </a:extLst>
                </a:gridCol>
              </a:tblGrid>
              <a:tr h="366700">
                <a:tc>
                  <a:txBody>
                    <a:bodyPr/>
                    <a:lstStyle/>
                    <a:p>
                      <a:pPr marL="0" lvl="0" indent="0" algn="ctr" rtl="0">
                        <a:spcBef>
                          <a:spcPts val="0"/>
                        </a:spcBef>
                        <a:spcAft>
                          <a:spcPts val="0"/>
                        </a:spcAft>
                        <a:buNone/>
                      </a:pPr>
                      <a:r>
                        <a:rPr lang="en"/>
                        <a:t>Fuel Price</a:t>
                      </a:r>
                      <a:endParaRPr/>
                    </a:p>
                  </a:txBody>
                  <a:tcPr marL="91425" marR="91425" marT="91425" marB="91425">
                    <a:solidFill>
                      <a:schemeClr val="lt2"/>
                    </a:solidFill>
                  </a:tcPr>
                </a:tc>
                <a:tc>
                  <a:txBody>
                    <a:bodyPr/>
                    <a:lstStyle/>
                    <a:p>
                      <a:pPr marL="0" lvl="0" indent="0" algn="ctr" rtl="0">
                        <a:spcBef>
                          <a:spcPts val="0"/>
                        </a:spcBef>
                        <a:spcAft>
                          <a:spcPts val="0"/>
                        </a:spcAft>
                        <a:buNone/>
                      </a:pPr>
                      <a:r>
                        <a:rPr lang="en"/>
                        <a:t>Weekly Sales</a:t>
                      </a:r>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66700">
                <a:tc>
                  <a:txBody>
                    <a:bodyPr/>
                    <a:lstStyle/>
                    <a:p>
                      <a:pPr marL="0" lvl="0" indent="0" algn="ctr" rtl="0">
                        <a:spcBef>
                          <a:spcPts val="0"/>
                        </a:spcBef>
                        <a:spcAft>
                          <a:spcPts val="0"/>
                        </a:spcAft>
                        <a:buNone/>
                      </a:pPr>
                      <a:r>
                        <a:rPr lang="en" b="1">
                          <a:highlight>
                            <a:schemeClr val="lt1"/>
                          </a:highlight>
                        </a:rPr>
                        <a:t>High</a:t>
                      </a:r>
                      <a:endParaRPr b="1">
                        <a:highlight>
                          <a:schemeClr val="lt1"/>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solidFill>
                            <a:schemeClr val="accent2"/>
                          </a:solidFill>
                          <a:highlight>
                            <a:schemeClr val="lt1"/>
                          </a:highlight>
                        </a:rPr>
                        <a:t>1047613.232676</a:t>
                      </a:r>
                      <a:endParaRPr>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38200">
                <a:tc>
                  <a:txBody>
                    <a:bodyPr/>
                    <a:lstStyle/>
                    <a:p>
                      <a:pPr marL="0" lvl="0" indent="0" algn="ctr" rtl="0">
                        <a:spcBef>
                          <a:spcPts val="0"/>
                        </a:spcBef>
                        <a:spcAft>
                          <a:spcPts val="0"/>
                        </a:spcAft>
                        <a:buNone/>
                      </a:pPr>
                      <a:r>
                        <a:rPr lang="en" b="1">
                          <a:highlight>
                            <a:schemeClr val="lt1"/>
                          </a:highlight>
                        </a:rPr>
                        <a:t>Low</a:t>
                      </a:r>
                      <a:endParaRPr b="1">
                        <a:highlight>
                          <a:schemeClr val="lt1"/>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solidFill>
                            <a:schemeClr val="accent2"/>
                          </a:solidFill>
                          <a:highlight>
                            <a:schemeClr val="lt1"/>
                          </a:highlight>
                        </a:rPr>
                        <a:t>1046208.936089</a:t>
                      </a:r>
                      <a:endParaRPr>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4" name="Google Shape;354;p34"/>
          <p:cNvGraphicFramePr/>
          <p:nvPr/>
        </p:nvGraphicFramePr>
        <p:xfrm>
          <a:off x="1030200" y="3331700"/>
          <a:ext cx="2582250" cy="1291060"/>
        </p:xfrm>
        <a:graphic>
          <a:graphicData uri="http://schemas.openxmlformats.org/drawingml/2006/table">
            <a:tbl>
              <a:tblPr>
                <a:noFill/>
                <a:tableStyleId>{B77F16F5-8B54-4299-A01B-A5F8BE26B48F}</a:tableStyleId>
              </a:tblPr>
              <a:tblGrid>
                <a:gridCol w="899350">
                  <a:extLst>
                    <a:ext uri="{9D8B030D-6E8A-4147-A177-3AD203B41FA5}">
                      <a16:colId xmlns:a16="http://schemas.microsoft.com/office/drawing/2014/main" val="20000"/>
                    </a:ext>
                  </a:extLst>
                </a:gridCol>
                <a:gridCol w="1682900">
                  <a:extLst>
                    <a:ext uri="{9D8B030D-6E8A-4147-A177-3AD203B41FA5}">
                      <a16:colId xmlns:a16="http://schemas.microsoft.com/office/drawing/2014/main" val="20001"/>
                    </a:ext>
                  </a:extLst>
                </a:gridCol>
              </a:tblGrid>
              <a:tr h="335775">
                <a:tc>
                  <a:txBody>
                    <a:bodyPr/>
                    <a:lstStyle/>
                    <a:p>
                      <a:pPr marL="0" lvl="0" indent="0" algn="ctr" rtl="0">
                        <a:spcBef>
                          <a:spcPts val="0"/>
                        </a:spcBef>
                        <a:spcAft>
                          <a:spcPts val="0"/>
                        </a:spcAft>
                        <a:buNone/>
                      </a:pPr>
                      <a:r>
                        <a:rPr lang="en"/>
                        <a:t>CPI</a:t>
                      </a:r>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t>Weekly Sales</a:t>
                      </a:r>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447425">
                <a:tc>
                  <a:txBody>
                    <a:bodyPr/>
                    <a:lstStyle/>
                    <a:p>
                      <a:pPr marL="0" lvl="0" indent="0" algn="ctr" rtl="0">
                        <a:spcBef>
                          <a:spcPts val="0"/>
                        </a:spcBef>
                        <a:spcAft>
                          <a:spcPts val="0"/>
                        </a:spcAft>
                        <a:buNone/>
                      </a:pPr>
                      <a:r>
                        <a:rPr lang="en" b="1">
                          <a:highlight>
                            <a:schemeClr val="lt1"/>
                          </a:highlight>
                        </a:rPr>
                        <a:t>Low</a:t>
                      </a:r>
                      <a:endParaRPr b="1">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highlight>
                            <a:schemeClr val="lt1"/>
                          </a:highlight>
                        </a:rPr>
                        <a:t>1082953.365245</a:t>
                      </a:r>
                      <a:endParaRPr>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47425">
                <a:tc>
                  <a:txBody>
                    <a:bodyPr/>
                    <a:lstStyle/>
                    <a:p>
                      <a:pPr marL="0" lvl="0" indent="0" algn="ctr" rtl="0">
                        <a:spcBef>
                          <a:spcPts val="0"/>
                        </a:spcBef>
                        <a:spcAft>
                          <a:spcPts val="0"/>
                        </a:spcAft>
                        <a:buNone/>
                      </a:pPr>
                      <a:r>
                        <a:rPr lang="en" b="1">
                          <a:highlight>
                            <a:schemeClr val="lt1"/>
                          </a:highlight>
                        </a:rPr>
                        <a:t>High</a:t>
                      </a:r>
                      <a:endParaRPr b="1">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highlight>
                            <a:schemeClr val="lt1"/>
                          </a:highlight>
                        </a:rPr>
                        <a:t>1012541.106735</a:t>
                      </a:r>
                      <a:endParaRPr>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55" name="Google Shape;355;p34"/>
          <p:cNvGraphicFramePr/>
          <p:nvPr/>
        </p:nvGraphicFramePr>
        <p:xfrm>
          <a:off x="5457588" y="1350850"/>
          <a:ext cx="2904600" cy="1981050"/>
        </p:xfrm>
        <a:graphic>
          <a:graphicData uri="http://schemas.openxmlformats.org/drawingml/2006/table">
            <a:tbl>
              <a:tblPr>
                <a:noFill/>
                <a:tableStyleId>{B77F16F5-8B54-4299-A01B-A5F8BE26B48F}</a:tableStyleId>
              </a:tblPr>
              <a:tblGrid>
                <a:gridCol w="1240325">
                  <a:extLst>
                    <a:ext uri="{9D8B030D-6E8A-4147-A177-3AD203B41FA5}">
                      <a16:colId xmlns:a16="http://schemas.microsoft.com/office/drawing/2014/main" val="20000"/>
                    </a:ext>
                  </a:extLst>
                </a:gridCol>
                <a:gridCol w="1664275">
                  <a:extLst>
                    <a:ext uri="{9D8B030D-6E8A-4147-A177-3AD203B41FA5}">
                      <a16:colId xmlns:a16="http://schemas.microsoft.com/office/drawing/2014/main" val="20001"/>
                    </a:ext>
                  </a:extLst>
                </a:gridCol>
              </a:tblGrid>
              <a:tr h="255375">
                <a:tc>
                  <a:txBody>
                    <a:bodyPr/>
                    <a:lstStyle/>
                    <a:p>
                      <a:pPr marL="0" lvl="0" indent="0" algn="ctr" rtl="0">
                        <a:spcBef>
                          <a:spcPts val="0"/>
                        </a:spcBef>
                        <a:spcAft>
                          <a:spcPts val="0"/>
                        </a:spcAft>
                        <a:buNone/>
                      </a:pPr>
                      <a:r>
                        <a:rPr lang="en"/>
                        <a:t>Temperature</a:t>
                      </a:r>
                      <a:endParaRPr/>
                    </a:p>
                  </a:txBody>
                  <a:tcPr marL="91425" marR="91425" marT="91425" marB="91425">
                    <a:solidFill>
                      <a:schemeClr val="lt2"/>
                    </a:solidFill>
                  </a:tcPr>
                </a:tc>
                <a:tc>
                  <a:txBody>
                    <a:bodyPr/>
                    <a:lstStyle/>
                    <a:p>
                      <a:pPr marL="0" lvl="0" indent="0" algn="ctr" rtl="0">
                        <a:spcBef>
                          <a:spcPts val="0"/>
                        </a:spcBef>
                        <a:spcAft>
                          <a:spcPts val="0"/>
                        </a:spcAft>
                        <a:buNone/>
                      </a:pPr>
                      <a:r>
                        <a:rPr lang="en"/>
                        <a:t>Weekly Sales</a:t>
                      </a:r>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255350">
                <a:tc>
                  <a:txBody>
                    <a:bodyPr/>
                    <a:lstStyle/>
                    <a:p>
                      <a:pPr marL="0" lvl="0" indent="0" algn="ctr" rtl="0">
                        <a:spcBef>
                          <a:spcPts val="0"/>
                        </a:spcBef>
                        <a:spcAft>
                          <a:spcPts val="0"/>
                        </a:spcAft>
                        <a:buNone/>
                      </a:pPr>
                      <a:r>
                        <a:rPr lang="en" b="1">
                          <a:highlight>
                            <a:schemeClr val="lt1"/>
                          </a:highlight>
                        </a:rPr>
                        <a:t>Cool</a:t>
                      </a:r>
                      <a:endParaRPr b="1">
                        <a:highlight>
                          <a:schemeClr val="lt1"/>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solidFill>
                            <a:schemeClr val="accent2"/>
                          </a:solidFill>
                          <a:highlight>
                            <a:schemeClr val="lt1"/>
                          </a:highlight>
                        </a:rPr>
                        <a:t>1113007.774005</a:t>
                      </a:r>
                      <a:endParaRPr>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55375">
                <a:tc>
                  <a:txBody>
                    <a:bodyPr/>
                    <a:lstStyle/>
                    <a:p>
                      <a:pPr marL="0" lvl="0" indent="0" algn="ctr" rtl="0">
                        <a:spcBef>
                          <a:spcPts val="0"/>
                        </a:spcBef>
                        <a:spcAft>
                          <a:spcPts val="0"/>
                        </a:spcAft>
                        <a:buNone/>
                      </a:pPr>
                      <a:r>
                        <a:rPr lang="en" b="1">
                          <a:highlight>
                            <a:schemeClr val="lt1"/>
                          </a:highlight>
                        </a:rPr>
                        <a:t>Warm</a:t>
                      </a:r>
                      <a:endParaRPr b="1">
                        <a:highlight>
                          <a:schemeClr val="lt1"/>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solidFill>
                            <a:schemeClr val="accent2"/>
                          </a:solidFill>
                          <a:highlight>
                            <a:schemeClr val="lt1"/>
                          </a:highlight>
                        </a:rPr>
                        <a:t>1061423.755676</a:t>
                      </a:r>
                      <a:endParaRPr>
                        <a:solidFill>
                          <a:schemeClr val="accent2"/>
                        </a:solidFill>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97350">
                <a:tc>
                  <a:txBody>
                    <a:bodyPr/>
                    <a:lstStyle/>
                    <a:p>
                      <a:pPr marL="0" lvl="0" indent="0" algn="ctr" rtl="0">
                        <a:spcBef>
                          <a:spcPts val="0"/>
                        </a:spcBef>
                        <a:spcAft>
                          <a:spcPts val="0"/>
                        </a:spcAft>
                        <a:buNone/>
                      </a:pPr>
                      <a:r>
                        <a:rPr lang="en" b="1">
                          <a:highlight>
                            <a:schemeClr val="lt1"/>
                          </a:highlight>
                        </a:rPr>
                        <a:t>Hot</a:t>
                      </a:r>
                      <a:endParaRPr b="1">
                        <a:highlight>
                          <a:schemeClr val="lt1"/>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solidFill>
                            <a:schemeClr val="accent2"/>
                          </a:solidFill>
                          <a:highlight>
                            <a:schemeClr val="lt1"/>
                          </a:highlight>
                        </a:rPr>
                        <a:t>1017418.437513</a:t>
                      </a:r>
                      <a:endParaRPr>
                        <a:solidFill>
                          <a:schemeClr val="accent2"/>
                        </a:solidFill>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58425">
                <a:tc>
                  <a:txBody>
                    <a:bodyPr/>
                    <a:lstStyle/>
                    <a:p>
                      <a:pPr marL="0" lvl="0" indent="0" algn="ctr" rtl="0">
                        <a:spcBef>
                          <a:spcPts val="0"/>
                        </a:spcBef>
                        <a:spcAft>
                          <a:spcPts val="0"/>
                        </a:spcAft>
                        <a:buNone/>
                      </a:pPr>
                      <a:r>
                        <a:rPr lang="en" b="1">
                          <a:highlight>
                            <a:schemeClr val="lt1"/>
                          </a:highlight>
                        </a:rPr>
                        <a:t>Cold</a:t>
                      </a:r>
                      <a:endParaRPr b="1">
                        <a:highlight>
                          <a:schemeClr val="lt1"/>
                        </a:highligh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solidFill>
                            <a:schemeClr val="accent2"/>
                          </a:solidFill>
                          <a:highlight>
                            <a:schemeClr val="lt1"/>
                          </a:highlight>
                        </a:rPr>
                        <a:t>957897.996514</a:t>
                      </a:r>
                      <a:endParaRPr>
                        <a:solidFill>
                          <a:schemeClr val="accent2"/>
                        </a:solidFill>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356" name="Google Shape;356;p34"/>
          <p:cNvGraphicFramePr/>
          <p:nvPr/>
        </p:nvGraphicFramePr>
        <p:xfrm>
          <a:off x="5413900" y="3763110"/>
          <a:ext cx="2992000" cy="1188630"/>
        </p:xfrm>
        <a:graphic>
          <a:graphicData uri="http://schemas.openxmlformats.org/drawingml/2006/table">
            <a:tbl>
              <a:tblPr>
                <a:noFill/>
                <a:tableStyleId>{B77F16F5-8B54-4299-A01B-A5F8BE26B48F}</a:tableStyleId>
              </a:tblPr>
              <a:tblGrid>
                <a:gridCol w="1354900">
                  <a:extLst>
                    <a:ext uri="{9D8B030D-6E8A-4147-A177-3AD203B41FA5}">
                      <a16:colId xmlns:a16="http://schemas.microsoft.com/office/drawing/2014/main" val="20000"/>
                    </a:ext>
                  </a:extLst>
                </a:gridCol>
                <a:gridCol w="1637100">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en"/>
                        <a:t>Holiday </a:t>
                      </a:r>
                      <a:endParaRPr/>
                    </a:p>
                  </a:txBody>
                  <a:tcPr marL="91425" marR="91425" marT="91425" marB="91425">
                    <a:lnB w="9525" cap="flat" cmpd="sng">
                      <a:solidFill>
                        <a:srgbClr val="9E9E9E"/>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a:t>Weekly Sales</a:t>
                      </a:r>
                      <a:endParaRPr/>
                    </a:p>
                  </a:txBody>
                  <a:tcPr marL="91425" marR="91425" marT="91425" marB="91425">
                    <a:lnB w="9525" cap="flat" cmpd="sng">
                      <a:solidFill>
                        <a:srgbClr val="9E9E9E"/>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40000">
                <a:tc>
                  <a:txBody>
                    <a:bodyPr/>
                    <a:lstStyle/>
                    <a:p>
                      <a:pPr marL="0" lvl="0" indent="0" algn="ctr" rtl="0">
                        <a:spcBef>
                          <a:spcPts val="0"/>
                        </a:spcBef>
                        <a:spcAft>
                          <a:spcPts val="0"/>
                        </a:spcAft>
                        <a:buNone/>
                      </a:pPr>
                      <a:r>
                        <a:rPr lang="en" b="1">
                          <a:highlight>
                            <a:schemeClr val="lt1"/>
                          </a:highlight>
                        </a:rPr>
                        <a:t>Holiday</a:t>
                      </a:r>
                      <a:endParaRPr b="1">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highlight>
                            <a:schemeClr val="lt1"/>
                          </a:highlight>
                        </a:rPr>
                        <a:t>1122887.892356</a:t>
                      </a:r>
                      <a:endParaRPr>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41000">
                <a:tc>
                  <a:txBody>
                    <a:bodyPr/>
                    <a:lstStyle/>
                    <a:p>
                      <a:pPr marL="0" lvl="0" indent="0" algn="ctr" rtl="0">
                        <a:spcBef>
                          <a:spcPts val="0"/>
                        </a:spcBef>
                        <a:spcAft>
                          <a:spcPts val="0"/>
                        </a:spcAft>
                        <a:buNone/>
                      </a:pPr>
                      <a:r>
                        <a:rPr lang="en" b="1">
                          <a:highlight>
                            <a:schemeClr val="lt1"/>
                          </a:highlight>
                        </a:rPr>
                        <a:t>Non-Holiday</a:t>
                      </a:r>
                      <a:endParaRPr b="1">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accent2"/>
                          </a:solidFill>
                          <a:highlight>
                            <a:schemeClr val="lt1"/>
                          </a:highlight>
                        </a:rPr>
                        <a:t>1041256.380209</a:t>
                      </a:r>
                      <a:endParaRPr>
                        <a:solidFill>
                          <a:schemeClr val="accent2"/>
                        </a:solidFill>
                        <a:highlight>
                          <a:schemeClr val="lt1"/>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5"/>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362" name="Google Shape;362;p35"/>
          <p:cNvGrpSpPr/>
          <p:nvPr/>
        </p:nvGrpSpPr>
        <p:grpSpPr>
          <a:xfrm>
            <a:off x="7503019" y="95797"/>
            <a:ext cx="1516771" cy="323122"/>
            <a:chOff x="400885" y="325214"/>
            <a:chExt cx="2298835" cy="489727"/>
          </a:xfrm>
        </p:grpSpPr>
        <p:pic>
          <p:nvPicPr>
            <p:cNvPr id="363" name="Google Shape;363;p35"/>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364" name="Google Shape;364;p35"/>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5"/>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366" name="Google Shape;366;p35"/>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367" name="Google Shape;367;p35"/>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68" name="Google Shape;368;p35"/>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369" name="Google Shape;369;p35"/>
          <p:cNvPicPr preferRelativeResize="0"/>
          <p:nvPr/>
        </p:nvPicPr>
        <p:blipFill>
          <a:blip r:embed="rId5">
            <a:alphaModFix/>
          </a:blip>
          <a:stretch>
            <a:fillRect/>
          </a:stretch>
        </p:blipFill>
        <p:spPr>
          <a:xfrm>
            <a:off x="2251025" y="1155450"/>
            <a:ext cx="4641925" cy="3614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6"/>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375" name="Google Shape;375;p36"/>
          <p:cNvGrpSpPr/>
          <p:nvPr/>
        </p:nvGrpSpPr>
        <p:grpSpPr>
          <a:xfrm>
            <a:off x="7503019" y="95797"/>
            <a:ext cx="1516771" cy="323122"/>
            <a:chOff x="400885" y="325214"/>
            <a:chExt cx="2298835" cy="489727"/>
          </a:xfrm>
        </p:grpSpPr>
        <p:pic>
          <p:nvPicPr>
            <p:cNvPr id="376" name="Google Shape;376;p36"/>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377" name="Google Shape;377;p36"/>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378" name="Google Shape;378;p36"/>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379" name="Google Shape;379;p36"/>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380" name="Google Shape;380;p36"/>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81" name="Google Shape;381;p36"/>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382" name="Google Shape;382;p36"/>
          <p:cNvPicPr preferRelativeResize="0"/>
          <p:nvPr/>
        </p:nvPicPr>
        <p:blipFill>
          <a:blip r:embed="rId5">
            <a:alphaModFix/>
          </a:blip>
          <a:stretch>
            <a:fillRect/>
          </a:stretch>
        </p:blipFill>
        <p:spPr>
          <a:xfrm>
            <a:off x="295275" y="1294425"/>
            <a:ext cx="8553450" cy="3190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7"/>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388" name="Google Shape;388;p37"/>
          <p:cNvGrpSpPr/>
          <p:nvPr/>
        </p:nvGrpSpPr>
        <p:grpSpPr>
          <a:xfrm>
            <a:off x="7503019" y="95797"/>
            <a:ext cx="1516771" cy="323122"/>
            <a:chOff x="400885" y="325214"/>
            <a:chExt cx="2298835" cy="489727"/>
          </a:xfrm>
        </p:grpSpPr>
        <p:pic>
          <p:nvPicPr>
            <p:cNvPr id="389" name="Google Shape;389;p37"/>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390" name="Google Shape;390;p37"/>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391" name="Google Shape;391;p37"/>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392" name="Google Shape;392;p37"/>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393" name="Google Shape;393;p37"/>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394" name="Google Shape;394;p37"/>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395" name="Google Shape;395;p37"/>
          <p:cNvPicPr preferRelativeResize="0"/>
          <p:nvPr/>
        </p:nvPicPr>
        <p:blipFill>
          <a:blip r:embed="rId5">
            <a:alphaModFix/>
          </a:blip>
          <a:stretch>
            <a:fillRect/>
          </a:stretch>
        </p:blipFill>
        <p:spPr>
          <a:xfrm>
            <a:off x="323850" y="1382575"/>
            <a:ext cx="8496300" cy="3190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8"/>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401" name="Google Shape;401;p38"/>
          <p:cNvGrpSpPr/>
          <p:nvPr/>
        </p:nvGrpSpPr>
        <p:grpSpPr>
          <a:xfrm>
            <a:off x="7503019" y="95797"/>
            <a:ext cx="1516771" cy="323122"/>
            <a:chOff x="400885" y="325214"/>
            <a:chExt cx="2298835" cy="489727"/>
          </a:xfrm>
        </p:grpSpPr>
        <p:pic>
          <p:nvPicPr>
            <p:cNvPr id="402" name="Google Shape;402;p38"/>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403" name="Google Shape;403;p38"/>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404" name="Google Shape;404;p38"/>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405" name="Google Shape;405;p38"/>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406" name="Google Shape;406;p38"/>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407" name="Google Shape;407;p38"/>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408" name="Google Shape;408;p38"/>
          <p:cNvPicPr preferRelativeResize="0"/>
          <p:nvPr/>
        </p:nvPicPr>
        <p:blipFill>
          <a:blip r:embed="rId5">
            <a:alphaModFix/>
          </a:blip>
          <a:stretch>
            <a:fillRect/>
          </a:stretch>
        </p:blipFill>
        <p:spPr>
          <a:xfrm>
            <a:off x="323850" y="1321275"/>
            <a:ext cx="8496300" cy="3190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39"/>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414" name="Google Shape;414;p39"/>
          <p:cNvGrpSpPr/>
          <p:nvPr/>
        </p:nvGrpSpPr>
        <p:grpSpPr>
          <a:xfrm>
            <a:off x="7503019" y="95797"/>
            <a:ext cx="1516771" cy="323122"/>
            <a:chOff x="400885" y="325214"/>
            <a:chExt cx="2298835" cy="489727"/>
          </a:xfrm>
        </p:grpSpPr>
        <p:pic>
          <p:nvPicPr>
            <p:cNvPr id="415" name="Google Shape;415;p39"/>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416" name="Google Shape;416;p39"/>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417" name="Google Shape;417;p39"/>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418" name="Google Shape;418;p39"/>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419" name="Google Shape;419;p39"/>
          <p:cNvSpPr txBox="1">
            <a:spLocks noGrp="1"/>
          </p:cNvSpPr>
          <p:nvPr>
            <p:ph type="title"/>
          </p:nvPr>
        </p:nvSpPr>
        <p:spPr>
          <a:xfrm>
            <a:off x="331800" y="3361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Exploratory Data Analysis</a:t>
            </a:r>
            <a:endParaRPr sz="2820">
              <a:solidFill>
                <a:srgbClr val="A338EB"/>
              </a:solidFill>
              <a:latin typeface="Maven Pro SemiBold"/>
              <a:ea typeface="Maven Pro SemiBold"/>
              <a:cs typeface="Maven Pro SemiBold"/>
              <a:sym typeface="Maven Pro SemiBold"/>
            </a:endParaRPr>
          </a:p>
        </p:txBody>
      </p:sp>
      <p:sp>
        <p:nvSpPr>
          <p:cNvPr id="420" name="Google Shape;420;p39"/>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421" name="Google Shape;421;p39"/>
          <p:cNvPicPr preferRelativeResize="0"/>
          <p:nvPr/>
        </p:nvPicPr>
        <p:blipFill>
          <a:blip r:embed="rId5">
            <a:alphaModFix/>
          </a:blip>
          <a:stretch>
            <a:fillRect/>
          </a:stretch>
        </p:blipFill>
        <p:spPr>
          <a:xfrm>
            <a:off x="1576138" y="1074350"/>
            <a:ext cx="5991725" cy="3560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601F99"/>
        </a:solidFill>
        <a:effectLst/>
      </p:bgPr>
    </p:bg>
    <p:spTree>
      <p:nvGrpSpPr>
        <p:cNvPr id="1" name="Shape 425"/>
        <p:cNvGrpSpPr/>
        <p:nvPr/>
      </p:nvGrpSpPr>
      <p:grpSpPr>
        <a:xfrm>
          <a:off x="0" y="0"/>
          <a:ext cx="0" cy="0"/>
          <a:chOff x="0" y="0"/>
          <a:chExt cx="0" cy="0"/>
        </a:xfrm>
      </p:grpSpPr>
      <p:sp>
        <p:nvSpPr>
          <p:cNvPr id="426" name="Google Shape;426;p40"/>
          <p:cNvSpPr txBox="1">
            <a:spLocks noGrp="1"/>
          </p:cNvSpPr>
          <p:nvPr>
            <p:ph type="title"/>
          </p:nvPr>
        </p:nvSpPr>
        <p:spPr>
          <a:xfrm>
            <a:off x="537425" y="1457350"/>
            <a:ext cx="5455500" cy="178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solidFill>
                  <a:schemeClr val="lt1"/>
                </a:solidFill>
                <a:latin typeface="Maven Pro SemiBold"/>
                <a:ea typeface="Maven Pro SemiBold"/>
                <a:cs typeface="Maven Pro SemiBold"/>
                <a:sym typeface="Maven Pro SemiBold"/>
              </a:rPr>
              <a:t>Modelling</a:t>
            </a:r>
            <a:endParaRPr sz="3600">
              <a:solidFill>
                <a:schemeClr val="lt1"/>
              </a:solidFill>
              <a:latin typeface="Maven Pro SemiBold"/>
              <a:ea typeface="Maven Pro SemiBold"/>
              <a:cs typeface="Maven Pro SemiBold"/>
              <a:sym typeface="Maven Pro SemiBold"/>
            </a:endParaRPr>
          </a:p>
        </p:txBody>
      </p:sp>
      <p:pic>
        <p:nvPicPr>
          <p:cNvPr id="427" name="Google Shape;427;p40"/>
          <p:cNvPicPr preferRelativeResize="0"/>
          <p:nvPr/>
        </p:nvPicPr>
        <p:blipFill rotWithShape="1">
          <a:blip r:embed="rId3">
            <a:alphaModFix amt="50000"/>
          </a:blip>
          <a:srcRect r="43100" b="39246"/>
          <a:stretch/>
        </p:blipFill>
        <p:spPr>
          <a:xfrm>
            <a:off x="5082000" y="1401150"/>
            <a:ext cx="4061998" cy="3742351"/>
          </a:xfrm>
          <a:prstGeom prst="rect">
            <a:avLst/>
          </a:prstGeom>
          <a:noFill/>
          <a:ln>
            <a:noFill/>
          </a:ln>
        </p:spPr>
      </p:pic>
      <p:sp>
        <p:nvSpPr>
          <p:cNvPr id="428" name="Google Shape;428;p40"/>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lt1"/>
                </a:solidFill>
                <a:latin typeface="Inter"/>
                <a:ea typeface="Inter"/>
                <a:cs typeface="Inter"/>
                <a:sym typeface="Inter"/>
              </a:rPr>
              <a:t>© 2022 Program Studi Independen Bersertifikat Zenius Bersama Kampus Merdeka</a:t>
            </a:r>
            <a:endParaRPr sz="900">
              <a:solidFill>
                <a:schemeClr val="lt1"/>
              </a:solidFill>
              <a:latin typeface="Inter"/>
              <a:ea typeface="Inter"/>
              <a:cs typeface="Inter"/>
              <a:sym typeface="Inter"/>
            </a:endParaRPr>
          </a:p>
        </p:txBody>
      </p:sp>
      <p:sp>
        <p:nvSpPr>
          <p:cNvPr id="429" name="Google Shape;429;p40"/>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601F99"/>
                </a:solidFill>
                <a:latin typeface="Inter"/>
                <a:ea typeface="Inter"/>
                <a:cs typeface="Inter"/>
                <a:sym typeface="Inter"/>
              </a:rPr>
              <a:t>PUT THE TOPIC HERE AS OVERHEAD</a:t>
            </a:r>
            <a:endParaRPr sz="1000" b="1">
              <a:solidFill>
                <a:srgbClr val="601F99"/>
              </a:solidFill>
              <a:latin typeface="Inter"/>
              <a:ea typeface="Inter"/>
              <a:cs typeface="Inter"/>
              <a:sym typeface="Inter"/>
            </a:endParaRPr>
          </a:p>
        </p:txBody>
      </p:sp>
      <p:cxnSp>
        <p:nvCxnSpPr>
          <p:cNvPr id="430" name="Google Shape;430;p40"/>
          <p:cNvCxnSpPr/>
          <p:nvPr/>
        </p:nvCxnSpPr>
        <p:spPr>
          <a:xfrm>
            <a:off x="8315586" y="184990"/>
            <a:ext cx="0" cy="144674"/>
          </a:xfrm>
          <a:prstGeom prst="straightConnector1">
            <a:avLst/>
          </a:prstGeom>
          <a:noFill/>
          <a:ln w="9525" cap="flat" cmpd="sng">
            <a:solidFill>
              <a:srgbClr val="CCCCCC"/>
            </a:solidFill>
            <a:prstDash val="solid"/>
            <a:round/>
            <a:headEnd type="none" w="med" len="med"/>
            <a:tailEnd type="none" w="med" len="med"/>
          </a:ln>
        </p:spPr>
      </p:cxnSp>
      <p:cxnSp>
        <p:nvCxnSpPr>
          <p:cNvPr id="431" name="Google Shape;431;p40"/>
          <p:cNvCxnSpPr/>
          <p:nvPr/>
        </p:nvCxnSpPr>
        <p:spPr>
          <a:xfrm>
            <a:off x="8315529" y="184990"/>
            <a:ext cx="0" cy="144674"/>
          </a:xfrm>
          <a:prstGeom prst="straightConnector1">
            <a:avLst/>
          </a:prstGeom>
          <a:noFill/>
          <a:ln w="9525" cap="flat" cmpd="sng">
            <a:solidFill>
              <a:srgbClr val="CCCCCC"/>
            </a:solidFill>
            <a:prstDash val="solid"/>
            <a:round/>
            <a:headEnd type="none" w="med" len="med"/>
            <a:tailEnd type="none" w="med" len="med"/>
          </a:ln>
        </p:spPr>
      </p:cxnSp>
      <p:pic>
        <p:nvPicPr>
          <p:cNvPr id="432" name="Google Shape;432;p40"/>
          <p:cNvPicPr preferRelativeResize="0"/>
          <p:nvPr/>
        </p:nvPicPr>
        <p:blipFill rotWithShape="1">
          <a:blip r:embed="rId4">
            <a:alphaModFix/>
          </a:blip>
          <a:srcRect l="9895" r="8731" b="31665"/>
          <a:stretch/>
        </p:blipFill>
        <p:spPr>
          <a:xfrm>
            <a:off x="7503025" y="95799"/>
            <a:ext cx="681626" cy="220799"/>
          </a:xfrm>
          <a:prstGeom prst="rect">
            <a:avLst/>
          </a:prstGeom>
          <a:noFill/>
          <a:ln>
            <a:noFill/>
          </a:ln>
        </p:spPr>
      </p:pic>
      <p:pic>
        <p:nvPicPr>
          <p:cNvPr id="433" name="Google Shape;433;p40"/>
          <p:cNvPicPr preferRelativeResize="0"/>
          <p:nvPr/>
        </p:nvPicPr>
        <p:blipFill rotWithShape="1">
          <a:blip r:embed="rId5">
            <a:alphaModFix/>
          </a:blip>
          <a:srcRect l="9895" t="68332" r="8731"/>
          <a:stretch/>
        </p:blipFill>
        <p:spPr>
          <a:xfrm>
            <a:off x="7503025" y="316596"/>
            <a:ext cx="681626" cy="102325"/>
          </a:xfrm>
          <a:prstGeom prst="rect">
            <a:avLst/>
          </a:prstGeom>
          <a:noFill/>
          <a:ln>
            <a:noFill/>
          </a:ln>
        </p:spPr>
      </p:pic>
      <p:pic>
        <p:nvPicPr>
          <p:cNvPr id="434" name="Google Shape;434;p40"/>
          <p:cNvPicPr preferRelativeResize="0"/>
          <p:nvPr/>
        </p:nvPicPr>
        <p:blipFill>
          <a:blip r:embed="rId6">
            <a:alphaModFix/>
          </a:blip>
          <a:stretch>
            <a:fillRect/>
          </a:stretch>
        </p:blipFill>
        <p:spPr>
          <a:xfrm>
            <a:off x="8496725" y="117900"/>
            <a:ext cx="523075" cy="278902"/>
          </a:xfrm>
          <a:prstGeom prst="rect">
            <a:avLst/>
          </a:prstGeom>
          <a:noFill/>
          <a:ln>
            <a:noFill/>
          </a:ln>
        </p:spPr>
      </p:pic>
      <p:sp>
        <p:nvSpPr>
          <p:cNvPr id="435" name="Google Shape;435;p40"/>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1"/>
                </a:solidFill>
                <a:latin typeface="Inter"/>
                <a:ea typeface="Inter"/>
                <a:cs typeface="Inter"/>
                <a:sym typeface="Inter"/>
              </a:rPr>
              <a:t>Modelling</a:t>
            </a:r>
            <a:endParaRPr sz="1000" b="1">
              <a:solidFill>
                <a:schemeClr val="lt1"/>
              </a:solidFill>
              <a:latin typeface="Inter"/>
              <a:ea typeface="Inter"/>
              <a:cs typeface="Inter"/>
              <a:sym typeface="Inter"/>
            </a:endParaRPr>
          </a:p>
        </p:txBody>
      </p:sp>
      <p:sp>
        <p:nvSpPr>
          <p:cNvPr id="436" name="Google Shape;436;p40"/>
          <p:cNvSpPr txBox="1"/>
          <p:nvPr/>
        </p:nvSpPr>
        <p:spPr>
          <a:xfrm>
            <a:off x="537425" y="3240750"/>
            <a:ext cx="3705000" cy="71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a:solidFill>
                <a:schemeClr val="lt1"/>
              </a:solidFill>
              <a:latin typeface="Inter Medium"/>
              <a:ea typeface="Inter Medium"/>
              <a:cs typeface="Inter Medium"/>
              <a:sym typeface="Inter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1"/>
          <p:cNvSpPr txBox="1">
            <a:spLocks noGrp="1"/>
          </p:cNvSpPr>
          <p:nvPr>
            <p:ph type="body" idx="1"/>
          </p:nvPr>
        </p:nvSpPr>
        <p:spPr>
          <a:xfrm>
            <a:off x="331800" y="1198725"/>
            <a:ext cx="7934100" cy="400200"/>
          </a:xfrm>
          <a:prstGeom prst="rect">
            <a:avLst/>
          </a:prstGeom>
        </p:spPr>
        <p:txBody>
          <a:bodyPr spcFirstLastPara="1" wrap="square" lIns="91425" tIns="91425" rIns="91425" bIns="91425" anchor="t" anchorCtr="0">
            <a:noAutofit/>
          </a:bodyPr>
          <a:lstStyle/>
          <a:p>
            <a:pPr marL="114300" lvl="0" indent="0" algn="ctr" rtl="0">
              <a:spcBef>
                <a:spcPts val="0"/>
              </a:spcBef>
              <a:spcAft>
                <a:spcPts val="1000"/>
              </a:spcAft>
              <a:buNone/>
            </a:pPr>
            <a:r>
              <a:rPr lang="en" sz="1500">
                <a:solidFill>
                  <a:srgbClr val="282828"/>
                </a:solidFill>
                <a:latin typeface="Inter"/>
                <a:ea typeface="Inter"/>
                <a:cs typeface="Inter"/>
                <a:sym typeface="Inter"/>
              </a:rPr>
              <a:t>Dataset dibagi ke dalam data train dan data tes dengan test size sebesar 0.4 </a:t>
            </a:r>
            <a:endParaRPr sz="1500">
              <a:solidFill>
                <a:srgbClr val="282828"/>
              </a:solidFill>
              <a:latin typeface="Inter"/>
              <a:ea typeface="Inter"/>
              <a:cs typeface="Inter"/>
              <a:sym typeface="Inter"/>
            </a:endParaRPr>
          </a:p>
        </p:txBody>
      </p:sp>
      <p:sp>
        <p:nvSpPr>
          <p:cNvPr id="442" name="Google Shape;442;p41"/>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443" name="Google Shape;443;p41"/>
          <p:cNvGrpSpPr/>
          <p:nvPr/>
        </p:nvGrpSpPr>
        <p:grpSpPr>
          <a:xfrm>
            <a:off x="7503019" y="95797"/>
            <a:ext cx="1516771" cy="323122"/>
            <a:chOff x="400885" y="325214"/>
            <a:chExt cx="2298835" cy="489727"/>
          </a:xfrm>
        </p:grpSpPr>
        <p:pic>
          <p:nvPicPr>
            <p:cNvPr id="444" name="Google Shape;444;p41"/>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445" name="Google Shape;445;p41"/>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446" name="Google Shape;446;p41"/>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447" name="Google Shape;447;p41"/>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448" name="Google Shape;448;p41"/>
          <p:cNvSpPr txBox="1">
            <a:spLocks noGrp="1"/>
          </p:cNvSpPr>
          <p:nvPr>
            <p:ph type="title"/>
          </p:nvPr>
        </p:nvSpPr>
        <p:spPr>
          <a:xfrm>
            <a:off x="331800" y="521075"/>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990"/>
              <a:buFont typeface="Arial"/>
              <a:buNone/>
            </a:pPr>
            <a:r>
              <a:rPr lang="en" sz="2820">
                <a:solidFill>
                  <a:srgbClr val="A338EB"/>
                </a:solidFill>
                <a:latin typeface="Maven Pro SemiBold"/>
                <a:ea typeface="Maven Pro SemiBold"/>
                <a:cs typeface="Maven Pro SemiBold"/>
                <a:sym typeface="Maven Pro SemiBold"/>
              </a:rPr>
              <a:t>Train Test Split</a:t>
            </a:r>
            <a:endParaRPr sz="2820">
              <a:solidFill>
                <a:srgbClr val="A338EB"/>
              </a:solidFill>
              <a:latin typeface="Maven Pro SemiBold"/>
              <a:ea typeface="Maven Pro SemiBold"/>
              <a:cs typeface="Maven Pro SemiBold"/>
              <a:sym typeface="Maven Pro SemiBold"/>
            </a:endParaRPr>
          </a:p>
        </p:txBody>
      </p:sp>
      <p:sp>
        <p:nvSpPr>
          <p:cNvPr id="449" name="Google Shape;449;p41"/>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Modelling</a:t>
            </a:r>
            <a:endParaRPr sz="1000" b="1">
              <a:solidFill>
                <a:srgbClr val="601F99"/>
              </a:solidFill>
              <a:latin typeface="Inter"/>
              <a:ea typeface="Inter"/>
              <a:cs typeface="Inter"/>
              <a:sym typeface="Inter"/>
            </a:endParaRPr>
          </a:p>
        </p:txBody>
      </p:sp>
      <p:graphicFrame>
        <p:nvGraphicFramePr>
          <p:cNvPr id="450" name="Google Shape;450;p41"/>
          <p:cNvGraphicFramePr/>
          <p:nvPr/>
        </p:nvGraphicFramePr>
        <p:xfrm>
          <a:off x="852300" y="2121150"/>
          <a:ext cx="7239000" cy="396210"/>
        </p:xfrm>
        <a:graphic>
          <a:graphicData uri="http://schemas.openxmlformats.org/drawingml/2006/table">
            <a:tbl>
              <a:tblPr>
                <a:noFill/>
                <a:tableStyleId>{B77F16F5-8B54-4299-A01B-A5F8BE26B48F}</a:tableStyleId>
              </a:tblPr>
              <a:tblGrid>
                <a:gridCol w="4477575">
                  <a:extLst>
                    <a:ext uri="{9D8B030D-6E8A-4147-A177-3AD203B41FA5}">
                      <a16:colId xmlns:a16="http://schemas.microsoft.com/office/drawing/2014/main" val="20000"/>
                    </a:ext>
                  </a:extLst>
                </a:gridCol>
                <a:gridCol w="276142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b="1">
                          <a:latin typeface="Manjari"/>
                          <a:ea typeface="Manjari"/>
                          <a:cs typeface="Manjari"/>
                          <a:sym typeface="Manjari"/>
                        </a:rPr>
                        <a:t>Training Set</a:t>
                      </a:r>
                      <a:endParaRPr b="1">
                        <a:latin typeface="Manjari"/>
                        <a:ea typeface="Manjari"/>
                        <a:cs typeface="Manjari"/>
                        <a:sym typeface="Manjari"/>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Manjari"/>
                          <a:ea typeface="Manjari"/>
                          <a:cs typeface="Manjari"/>
                          <a:sym typeface="Manjari"/>
                        </a:rPr>
                        <a:t>Test Set</a:t>
                      </a:r>
                      <a:endParaRPr b="1">
                        <a:latin typeface="Manjari"/>
                        <a:ea typeface="Manjari"/>
                        <a:cs typeface="Manjari"/>
                        <a:sym typeface="Manjari"/>
                      </a:endParaRPr>
                    </a:p>
                  </a:txBody>
                  <a:tcPr marL="91425" marR="91425" marT="91425" marB="91425">
                    <a:lnL w="19050" cap="flat" cmpd="sng">
                      <a:solidFill>
                        <a:srgbClr val="9E9E9E"/>
                      </a:solidFill>
                      <a:prstDash val="solid"/>
                      <a:round/>
                      <a:headEnd type="none" w="sm" len="sm"/>
                      <a:tailEnd type="none" w="sm" len="sm"/>
                    </a:lnL>
                    <a:lnR w="19050" cap="flat" cmpd="sng">
                      <a:solidFill>
                        <a:srgbClr val="9E9E9E"/>
                      </a:solidFill>
                      <a:prstDash val="solid"/>
                      <a:round/>
                      <a:headEnd type="none" w="sm" len="sm"/>
                      <a:tailEnd type="none" w="sm" len="sm"/>
                    </a:lnR>
                    <a:lnT w="19050" cap="flat" cmpd="sng">
                      <a:solidFill>
                        <a:srgbClr val="9E9E9E"/>
                      </a:solidFill>
                      <a:prstDash val="solid"/>
                      <a:round/>
                      <a:headEnd type="none" w="sm" len="sm"/>
                      <a:tailEnd type="none" w="sm" len="sm"/>
                    </a:lnT>
                    <a:lnB w="1905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cxnSp>
        <p:nvCxnSpPr>
          <p:cNvPr id="451" name="Google Shape;451;p41"/>
          <p:cNvCxnSpPr>
            <a:stCxn id="452" idx="3"/>
          </p:cNvCxnSpPr>
          <p:nvPr/>
        </p:nvCxnSpPr>
        <p:spPr>
          <a:xfrm>
            <a:off x="4930350" y="1917775"/>
            <a:ext cx="3161100" cy="0"/>
          </a:xfrm>
          <a:prstGeom prst="straightConnector1">
            <a:avLst/>
          </a:prstGeom>
          <a:noFill/>
          <a:ln w="19050" cap="flat" cmpd="sng">
            <a:solidFill>
              <a:schemeClr val="dk2"/>
            </a:solidFill>
            <a:prstDash val="solid"/>
            <a:round/>
            <a:headEnd type="none" w="med" len="med"/>
            <a:tailEnd type="triangle" w="med" len="med"/>
          </a:ln>
        </p:spPr>
      </p:cxnSp>
      <p:cxnSp>
        <p:nvCxnSpPr>
          <p:cNvPr id="453" name="Google Shape;453;p41"/>
          <p:cNvCxnSpPr/>
          <p:nvPr/>
        </p:nvCxnSpPr>
        <p:spPr>
          <a:xfrm>
            <a:off x="852300" y="1917775"/>
            <a:ext cx="3161100" cy="0"/>
          </a:xfrm>
          <a:prstGeom prst="straightConnector1">
            <a:avLst/>
          </a:prstGeom>
          <a:noFill/>
          <a:ln w="19050" cap="flat" cmpd="sng">
            <a:solidFill>
              <a:schemeClr val="dk2"/>
            </a:solidFill>
            <a:prstDash val="solid"/>
            <a:round/>
            <a:headEnd type="stealth" w="med" len="med"/>
            <a:tailEnd type="none" w="med" len="med"/>
          </a:ln>
        </p:spPr>
      </p:cxnSp>
      <p:sp>
        <p:nvSpPr>
          <p:cNvPr id="452" name="Google Shape;452;p41"/>
          <p:cNvSpPr txBox="1"/>
          <p:nvPr/>
        </p:nvSpPr>
        <p:spPr>
          <a:xfrm>
            <a:off x="4013250" y="1717675"/>
            <a:ext cx="917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Manjari"/>
                <a:ea typeface="Manjari"/>
                <a:cs typeface="Manjari"/>
                <a:sym typeface="Manjari"/>
              </a:rPr>
              <a:t>Dataset</a:t>
            </a:r>
            <a:endParaRPr b="1">
              <a:latin typeface="Manjari"/>
              <a:ea typeface="Manjari"/>
              <a:cs typeface="Manjari"/>
              <a:sym typeface="Manjari"/>
            </a:endParaRPr>
          </a:p>
        </p:txBody>
      </p:sp>
      <p:graphicFrame>
        <p:nvGraphicFramePr>
          <p:cNvPr id="454" name="Google Shape;454;p41"/>
          <p:cNvGraphicFramePr/>
          <p:nvPr/>
        </p:nvGraphicFramePr>
        <p:xfrm>
          <a:off x="852450" y="2543675"/>
          <a:ext cx="7239000" cy="396210"/>
        </p:xfrm>
        <a:graphic>
          <a:graphicData uri="http://schemas.openxmlformats.org/drawingml/2006/table">
            <a:tbl>
              <a:tblPr>
                <a:noFill/>
                <a:tableStyleId>{B77F16F5-8B54-4299-A01B-A5F8BE26B48F}</a:tableStyleId>
              </a:tblPr>
              <a:tblGrid>
                <a:gridCol w="4477575">
                  <a:extLst>
                    <a:ext uri="{9D8B030D-6E8A-4147-A177-3AD203B41FA5}">
                      <a16:colId xmlns:a16="http://schemas.microsoft.com/office/drawing/2014/main" val="20000"/>
                    </a:ext>
                  </a:extLst>
                </a:gridCol>
                <a:gridCol w="2761425">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b="1">
                          <a:latin typeface="Manjari"/>
                          <a:ea typeface="Manjari"/>
                          <a:cs typeface="Manjari"/>
                          <a:sym typeface="Manjari"/>
                        </a:rPr>
                        <a:t>60%</a:t>
                      </a:r>
                      <a:endParaRPr b="1">
                        <a:latin typeface="Manjari"/>
                        <a:ea typeface="Manjari"/>
                        <a:cs typeface="Manjari"/>
                        <a:sym typeface="Manjari"/>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latin typeface="Manjari"/>
                          <a:ea typeface="Manjari"/>
                          <a:cs typeface="Manjari"/>
                          <a:sym typeface="Manjari"/>
                        </a:rPr>
                        <a:t>40%</a:t>
                      </a:r>
                      <a:endParaRPr b="1">
                        <a:latin typeface="Manjari"/>
                        <a:ea typeface="Manjari"/>
                        <a:cs typeface="Manjari"/>
                        <a:sym typeface="Manjari"/>
                      </a:endParaRPr>
                    </a:p>
                  </a:txBody>
                  <a:tcPr marL="91425" marR="91425" marT="91425" marB="91425">
                    <a:lnL w="19050" cap="flat" cmpd="sng">
                      <a:solidFill>
                        <a:srgbClr val="9E9E9E">
                          <a:alpha val="0"/>
                        </a:srgbClr>
                      </a:solidFill>
                      <a:prstDash val="solid"/>
                      <a:round/>
                      <a:headEnd type="none" w="sm" len="sm"/>
                      <a:tailEnd type="none" w="sm" len="sm"/>
                    </a:lnL>
                    <a:lnR w="19050" cap="flat" cmpd="sng">
                      <a:solidFill>
                        <a:srgbClr val="9E9E9E">
                          <a:alpha val="0"/>
                        </a:srgbClr>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455" name="Google Shape;455;p41"/>
          <p:cNvSpPr txBox="1">
            <a:spLocks noGrp="1"/>
          </p:cNvSpPr>
          <p:nvPr>
            <p:ph type="body" idx="1"/>
          </p:nvPr>
        </p:nvSpPr>
        <p:spPr>
          <a:xfrm>
            <a:off x="331800" y="3565775"/>
            <a:ext cx="7934100" cy="1166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282828"/>
              </a:buClr>
              <a:buSzPts val="1300"/>
              <a:buFont typeface="Inter"/>
              <a:buChar char="●"/>
            </a:pPr>
            <a:r>
              <a:rPr lang="en" sz="1300">
                <a:solidFill>
                  <a:srgbClr val="282828"/>
                </a:solidFill>
                <a:latin typeface="Inter"/>
                <a:ea typeface="Inter"/>
                <a:cs typeface="Inter"/>
                <a:sym typeface="Inter"/>
              </a:rPr>
              <a:t>Root Mean Square Error (RMSE)</a:t>
            </a:r>
            <a:endParaRPr sz="1300">
              <a:solidFill>
                <a:srgbClr val="282828"/>
              </a:solidFill>
              <a:latin typeface="Inter"/>
              <a:ea typeface="Inter"/>
              <a:cs typeface="Inter"/>
              <a:sym typeface="Inter"/>
            </a:endParaRPr>
          </a:p>
          <a:p>
            <a:pPr marL="457200" lvl="0" indent="-311150" algn="l" rtl="0">
              <a:spcBef>
                <a:spcPts val="0"/>
              </a:spcBef>
              <a:spcAft>
                <a:spcPts val="0"/>
              </a:spcAft>
              <a:buClr>
                <a:srgbClr val="282828"/>
              </a:buClr>
              <a:buSzPts val="1300"/>
              <a:buFont typeface="Inter"/>
              <a:buChar char="●"/>
            </a:pPr>
            <a:r>
              <a:rPr lang="en" sz="1300">
                <a:solidFill>
                  <a:srgbClr val="282828"/>
                </a:solidFill>
                <a:latin typeface="Inter"/>
                <a:ea typeface="Inter"/>
                <a:cs typeface="Inter"/>
                <a:sym typeface="Inter"/>
              </a:rPr>
              <a:t>Mean Square Error (MSE)</a:t>
            </a:r>
            <a:endParaRPr sz="1300">
              <a:solidFill>
                <a:srgbClr val="282828"/>
              </a:solidFill>
              <a:latin typeface="Inter"/>
              <a:ea typeface="Inter"/>
              <a:cs typeface="Inter"/>
              <a:sym typeface="Inter"/>
            </a:endParaRPr>
          </a:p>
          <a:p>
            <a:pPr marL="457200" lvl="0" indent="-311150" algn="l" rtl="0">
              <a:spcBef>
                <a:spcPts val="0"/>
              </a:spcBef>
              <a:spcAft>
                <a:spcPts val="0"/>
              </a:spcAft>
              <a:buClr>
                <a:srgbClr val="282828"/>
              </a:buClr>
              <a:buSzPts val="1300"/>
              <a:buFont typeface="Inter"/>
              <a:buChar char="●"/>
            </a:pPr>
            <a:r>
              <a:rPr lang="en" sz="1300">
                <a:solidFill>
                  <a:srgbClr val="282828"/>
                </a:solidFill>
                <a:latin typeface="Inter"/>
                <a:ea typeface="Inter"/>
                <a:cs typeface="Inter"/>
                <a:sym typeface="Inter"/>
              </a:rPr>
              <a:t>Mean Absolute Evaluation (MAE)</a:t>
            </a:r>
            <a:endParaRPr sz="1300">
              <a:solidFill>
                <a:srgbClr val="282828"/>
              </a:solidFill>
              <a:latin typeface="Inter"/>
              <a:ea typeface="Inter"/>
              <a:cs typeface="Inter"/>
              <a:sym typeface="Inter"/>
            </a:endParaRPr>
          </a:p>
          <a:p>
            <a:pPr marL="457200" lvl="0" indent="-311150" algn="l" rtl="0">
              <a:spcBef>
                <a:spcPts val="0"/>
              </a:spcBef>
              <a:spcAft>
                <a:spcPts val="0"/>
              </a:spcAft>
              <a:buClr>
                <a:srgbClr val="282828"/>
              </a:buClr>
              <a:buSzPts val="1300"/>
              <a:buFont typeface="Inter"/>
              <a:buChar char="●"/>
            </a:pPr>
            <a:r>
              <a:rPr lang="en" sz="1300">
                <a:solidFill>
                  <a:srgbClr val="282828"/>
                </a:solidFill>
                <a:latin typeface="Inter"/>
                <a:ea typeface="Inter"/>
                <a:cs typeface="Inter"/>
                <a:sym typeface="Inter"/>
              </a:rPr>
              <a:t>R Squared (R2)</a:t>
            </a:r>
            <a:endParaRPr sz="1300">
              <a:solidFill>
                <a:srgbClr val="282828"/>
              </a:solidFill>
              <a:latin typeface="Inter"/>
              <a:ea typeface="Inter"/>
              <a:cs typeface="Inter"/>
              <a:sym typeface="Inter"/>
            </a:endParaRPr>
          </a:p>
        </p:txBody>
      </p:sp>
      <p:sp>
        <p:nvSpPr>
          <p:cNvPr id="456" name="Google Shape;456;p41"/>
          <p:cNvSpPr txBox="1">
            <a:spLocks noGrp="1"/>
          </p:cNvSpPr>
          <p:nvPr>
            <p:ph type="title"/>
          </p:nvPr>
        </p:nvSpPr>
        <p:spPr>
          <a:xfrm>
            <a:off x="331800" y="2873263"/>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220">
                <a:solidFill>
                  <a:srgbClr val="A338EB"/>
                </a:solidFill>
                <a:latin typeface="Maven Pro SemiBold"/>
                <a:ea typeface="Maven Pro SemiBold"/>
                <a:cs typeface="Maven Pro SemiBold"/>
                <a:sym typeface="Maven Pro SemiBold"/>
              </a:rPr>
              <a:t>Matriks Evaluasi</a:t>
            </a:r>
            <a:endParaRPr sz="2220">
              <a:solidFill>
                <a:srgbClr val="A338EB"/>
              </a:solidFill>
              <a:latin typeface="Maven Pro SemiBold"/>
              <a:ea typeface="Maven Pro SemiBold"/>
              <a:cs typeface="Maven Pro SemiBold"/>
              <a:sym typeface="Maven Pro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01F99"/>
        </a:solidFill>
        <a:effectLst/>
      </p:bgPr>
    </p:bg>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537425" y="1457350"/>
            <a:ext cx="5455500" cy="178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solidFill>
                  <a:schemeClr val="lt1"/>
                </a:solidFill>
                <a:latin typeface="Maven Pro SemiBold"/>
                <a:ea typeface="Maven Pro SemiBold"/>
                <a:cs typeface="Maven Pro SemiBold"/>
                <a:sym typeface="Maven Pro SemiBold"/>
              </a:rPr>
              <a:t>Latar Belakang</a:t>
            </a:r>
            <a:endParaRPr sz="3600">
              <a:solidFill>
                <a:schemeClr val="lt1"/>
              </a:solidFill>
              <a:latin typeface="Maven Pro SemiBold"/>
              <a:ea typeface="Maven Pro SemiBold"/>
              <a:cs typeface="Maven Pro SemiBold"/>
              <a:sym typeface="Maven Pro SemiBold"/>
            </a:endParaRPr>
          </a:p>
        </p:txBody>
      </p:sp>
      <p:pic>
        <p:nvPicPr>
          <p:cNvPr id="85" name="Google Shape;85;p15"/>
          <p:cNvPicPr preferRelativeResize="0"/>
          <p:nvPr/>
        </p:nvPicPr>
        <p:blipFill rotWithShape="1">
          <a:blip r:embed="rId3">
            <a:alphaModFix amt="50000"/>
          </a:blip>
          <a:srcRect r="43100" b="39246"/>
          <a:stretch/>
        </p:blipFill>
        <p:spPr>
          <a:xfrm>
            <a:off x="5082000" y="1401150"/>
            <a:ext cx="4061998" cy="3742351"/>
          </a:xfrm>
          <a:prstGeom prst="rect">
            <a:avLst/>
          </a:prstGeom>
          <a:noFill/>
          <a:ln>
            <a:noFill/>
          </a:ln>
        </p:spPr>
      </p:pic>
      <p:sp>
        <p:nvSpPr>
          <p:cNvPr id="86" name="Google Shape;86;p15"/>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lt1"/>
                </a:solidFill>
                <a:latin typeface="Inter"/>
                <a:ea typeface="Inter"/>
                <a:cs typeface="Inter"/>
                <a:sym typeface="Inter"/>
              </a:rPr>
              <a:t>© 2022 Program Studi Independen Bersertifikat Zenius Bersama Kampus Merdeka</a:t>
            </a:r>
            <a:endParaRPr sz="900">
              <a:solidFill>
                <a:schemeClr val="lt1"/>
              </a:solidFill>
              <a:latin typeface="Inter"/>
              <a:ea typeface="Inter"/>
              <a:cs typeface="Inter"/>
              <a:sym typeface="Inter"/>
            </a:endParaRPr>
          </a:p>
        </p:txBody>
      </p:sp>
      <p:sp>
        <p:nvSpPr>
          <p:cNvPr id="87" name="Google Shape;87;p15"/>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601F99"/>
                </a:solidFill>
                <a:latin typeface="Inter"/>
                <a:ea typeface="Inter"/>
                <a:cs typeface="Inter"/>
                <a:sym typeface="Inter"/>
              </a:rPr>
              <a:t>PUT THE TOPIC HERE AS OVERHEAD</a:t>
            </a:r>
            <a:endParaRPr sz="1000" b="1">
              <a:solidFill>
                <a:srgbClr val="601F99"/>
              </a:solidFill>
              <a:latin typeface="Inter"/>
              <a:ea typeface="Inter"/>
              <a:cs typeface="Inter"/>
              <a:sym typeface="Inter"/>
            </a:endParaRPr>
          </a:p>
        </p:txBody>
      </p:sp>
      <p:cxnSp>
        <p:nvCxnSpPr>
          <p:cNvPr id="88" name="Google Shape;88;p15"/>
          <p:cNvCxnSpPr/>
          <p:nvPr/>
        </p:nvCxnSpPr>
        <p:spPr>
          <a:xfrm>
            <a:off x="8315569" y="184983"/>
            <a:ext cx="0" cy="144724"/>
          </a:xfrm>
          <a:prstGeom prst="straightConnector1">
            <a:avLst/>
          </a:prstGeom>
          <a:noFill/>
          <a:ln w="9525" cap="flat" cmpd="sng">
            <a:solidFill>
              <a:srgbClr val="CCCCCC"/>
            </a:solidFill>
            <a:prstDash val="solid"/>
            <a:round/>
            <a:headEnd type="none" w="med" len="med"/>
            <a:tailEnd type="none" w="med" len="med"/>
          </a:ln>
        </p:spPr>
      </p:cxnSp>
      <p:cxnSp>
        <p:nvCxnSpPr>
          <p:cNvPr id="89" name="Google Shape;89;p15"/>
          <p:cNvCxnSpPr/>
          <p:nvPr/>
        </p:nvCxnSpPr>
        <p:spPr>
          <a:xfrm>
            <a:off x="8315546" y="184983"/>
            <a:ext cx="0" cy="144724"/>
          </a:xfrm>
          <a:prstGeom prst="straightConnector1">
            <a:avLst/>
          </a:prstGeom>
          <a:noFill/>
          <a:ln w="9525" cap="flat" cmpd="sng">
            <a:solidFill>
              <a:srgbClr val="CCCCCC"/>
            </a:solidFill>
            <a:prstDash val="solid"/>
            <a:round/>
            <a:headEnd type="none" w="med" len="med"/>
            <a:tailEnd type="none" w="med" len="med"/>
          </a:ln>
        </p:spPr>
      </p:cxnSp>
      <p:pic>
        <p:nvPicPr>
          <p:cNvPr id="90" name="Google Shape;90;p15"/>
          <p:cNvPicPr preferRelativeResize="0"/>
          <p:nvPr/>
        </p:nvPicPr>
        <p:blipFill rotWithShape="1">
          <a:blip r:embed="rId4">
            <a:alphaModFix/>
          </a:blip>
          <a:srcRect l="9895" r="8731" b="31665"/>
          <a:stretch/>
        </p:blipFill>
        <p:spPr>
          <a:xfrm>
            <a:off x="7503025" y="95799"/>
            <a:ext cx="681626" cy="220799"/>
          </a:xfrm>
          <a:prstGeom prst="rect">
            <a:avLst/>
          </a:prstGeom>
          <a:noFill/>
          <a:ln>
            <a:noFill/>
          </a:ln>
        </p:spPr>
      </p:pic>
      <p:pic>
        <p:nvPicPr>
          <p:cNvPr id="91" name="Google Shape;91;p15"/>
          <p:cNvPicPr preferRelativeResize="0"/>
          <p:nvPr/>
        </p:nvPicPr>
        <p:blipFill rotWithShape="1">
          <a:blip r:embed="rId5">
            <a:alphaModFix/>
          </a:blip>
          <a:srcRect l="9895" t="68332" r="8731"/>
          <a:stretch/>
        </p:blipFill>
        <p:spPr>
          <a:xfrm>
            <a:off x="7503025" y="316596"/>
            <a:ext cx="681626" cy="102325"/>
          </a:xfrm>
          <a:prstGeom prst="rect">
            <a:avLst/>
          </a:prstGeom>
          <a:noFill/>
          <a:ln>
            <a:noFill/>
          </a:ln>
        </p:spPr>
      </p:pic>
      <p:pic>
        <p:nvPicPr>
          <p:cNvPr id="92" name="Google Shape;92;p15"/>
          <p:cNvPicPr preferRelativeResize="0"/>
          <p:nvPr/>
        </p:nvPicPr>
        <p:blipFill>
          <a:blip r:embed="rId6">
            <a:alphaModFix/>
          </a:blip>
          <a:stretch>
            <a:fillRect/>
          </a:stretch>
        </p:blipFill>
        <p:spPr>
          <a:xfrm>
            <a:off x="8496725" y="117900"/>
            <a:ext cx="523075" cy="278902"/>
          </a:xfrm>
          <a:prstGeom prst="rect">
            <a:avLst/>
          </a:prstGeom>
          <a:noFill/>
          <a:ln>
            <a:noFill/>
          </a:ln>
        </p:spPr>
      </p:pic>
      <p:sp>
        <p:nvSpPr>
          <p:cNvPr id="93" name="Google Shape;93;p15"/>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1"/>
                </a:solidFill>
                <a:latin typeface="Inter"/>
                <a:ea typeface="Inter"/>
                <a:cs typeface="Inter"/>
                <a:sym typeface="Inter"/>
              </a:rPr>
              <a:t>Pendahuluan</a:t>
            </a:r>
            <a:endParaRPr sz="1000" b="1">
              <a:solidFill>
                <a:schemeClr val="lt1"/>
              </a:solidFill>
              <a:latin typeface="Inter"/>
              <a:ea typeface="Inter"/>
              <a:cs typeface="Inter"/>
              <a:sym typeface="Inter"/>
            </a:endParaRPr>
          </a:p>
        </p:txBody>
      </p:sp>
      <p:sp>
        <p:nvSpPr>
          <p:cNvPr id="94" name="Google Shape;94;p15"/>
          <p:cNvSpPr txBox="1"/>
          <p:nvPr/>
        </p:nvSpPr>
        <p:spPr>
          <a:xfrm>
            <a:off x="537425" y="3240750"/>
            <a:ext cx="3705000" cy="71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a:solidFill>
                <a:schemeClr val="lt1"/>
              </a:solidFill>
              <a:latin typeface="Inter Medium"/>
              <a:ea typeface="Inter Medium"/>
              <a:cs typeface="Inter Medium"/>
              <a:sym typeface="Inter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2"/>
          <p:cNvSpPr txBox="1">
            <a:spLocks noGrp="1"/>
          </p:cNvSpPr>
          <p:nvPr>
            <p:ph type="body" idx="1"/>
          </p:nvPr>
        </p:nvSpPr>
        <p:spPr>
          <a:xfrm>
            <a:off x="311700" y="1591000"/>
            <a:ext cx="4259400" cy="29244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rgbClr val="282828"/>
              </a:buClr>
              <a:buSzPts val="1100"/>
              <a:buFont typeface="Inter"/>
              <a:buChar char="●"/>
            </a:pPr>
            <a:r>
              <a:rPr lang="en" sz="1100" b="1">
                <a:solidFill>
                  <a:srgbClr val="282828"/>
                </a:solidFill>
                <a:latin typeface="Inter"/>
                <a:ea typeface="Inter"/>
                <a:cs typeface="Inter"/>
                <a:sym typeface="Inter"/>
              </a:rPr>
              <a:t>Model 1</a:t>
            </a:r>
            <a:endParaRPr sz="1100" b="1">
              <a:solidFill>
                <a:srgbClr val="282828"/>
              </a:solidFill>
              <a:latin typeface="Inter"/>
              <a:ea typeface="Inter"/>
              <a:cs typeface="Inter"/>
              <a:sym typeface="Inter"/>
            </a:endParaRPr>
          </a:p>
          <a:p>
            <a:pPr marL="457200" lvl="0" indent="0" algn="l" rtl="0">
              <a:spcBef>
                <a:spcPts val="1000"/>
              </a:spcBef>
              <a:spcAft>
                <a:spcPts val="0"/>
              </a:spcAft>
              <a:buNone/>
            </a:pPr>
            <a:r>
              <a:rPr lang="en" sz="1100">
                <a:solidFill>
                  <a:srgbClr val="282828"/>
                </a:solidFill>
                <a:latin typeface="Inter"/>
                <a:ea typeface="Inter"/>
                <a:cs typeface="Inter"/>
                <a:sym typeface="Inter"/>
              </a:rPr>
              <a:t>Feature X : Store, Holiday_Flag, Temperature, Fuel_Price, Unemployment, CPI, DayOfYear, Day, Month, Year</a:t>
            </a:r>
            <a:endParaRPr sz="1100">
              <a:solidFill>
                <a:srgbClr val="282828"/>
              </a:solidFill>
              <a:latin typeface="Inter"/>
              <a:ea typeface="Inter"/>
              <a:cs typeface="Inter"/>
              <a:sym typeface="Inter"/>
            </a:endParaRPr>
          </a:p>
          <a:p>
            <a:pPr marL="457200" lvl="0" indent="0" algn="l" rtl="0">
              <a:spcBef>
                <a:spcPts val="1000"/>
              </a:spcBef>
              <a:spcAft>
                <a:spcPts val="0"/>
              </a:spcAft>
              <a:buNone/>
            </a:pPr>
            <a:r>
              <a:rPr lang="en" sz="1100">
                <a:solidFill>
                  <a:srgbClr val="282828"/>
                </a:solidFill>
                <a:latin typeface="Inter"/>
                <a:ea typeface="Inter"/>
                <a:cs typeface="Inter"/>
                <a:sym typeface="Inter"/>
              </a:rPr>
              <a:t>Feature Y : Weekly_Sales</a:t>
            </a:r>
            <a:endParaRPr sz="1100">
              <a:solidFill>
                <a:srgbClr val="282828"/>
              </a:solidFill>
              <a:latin typeface="Inter"/>
              <a:ea typeface="Inter"/>
              <a:cs typeface="Inter"/>
              <a:sym typeface="Inter"/>
            </a:endParaRPr>
          </a:p>
          <a:p>
            <a:pPr marL="457200" lvl="0" indent="-298450" algn="l" rtl="0">
              <a:spcBef>
                <a:spcPts val="1000"/>
              </a:spcBef>
              <a:spcAft>
                <a:spcPts val="0"/>
              </a:spcAft>
              <a:buClr>
                <a:srgbClr val="282828"/>
              </a:buClr>
              <a:buSzPts val="1100"/>
              <a:buFont typeface="Inter"/>
              <a:buChar char="●"/>
            </a:pPr>
            <a:r>
              <a:rPr lang="en" sz="1100" b="1">
                <a:solidFill>
                  <a:srgbClr val="282828"/>
                </a:solidFill>
                <a:latin typeface="Inter"/>
                <a:ea typeface="Inter"/>
                <a:cs typeface="Inter"/>
                <a:sym typeface="Inter"/>
              </a:rPr>
              <a:t>Model 2</a:t>
            </a:r>
            <a:endParaRPr sz="1100" b="1">
              <a:solidFill>
                <a:srgbClr val="282828"/>
              </a:solidFill>
              <a:latin typeface="Inter"/>
              <a:ea typeface="Inter"/>
              <a:cs typeface="Inter"/>
              <a:sym typeface="Inter"/>
            </a:endParaRPr>
          </a:p>
          <a:p>
            <a:pPr marL="457200" lvl="0" indent="0" algn="l" rtl="0">
              <a:spcBef>
                <a:spcPts val="1000"/>
              </a:spcBef>
              <a:spcAft>
                <a:spcPts val="0"/>
              </a:spcAft>
              <a:buNone/>
            </a:pPr>
            <a:r>
              <a:rPr lang="en" sz="1100">
                <a:solidFill>
                  <a:srgbClr val="282828"/>
                </a:solidFill>
                <a:latin typeface="Inter"/>
                <a:ea typeface="Inter"/>
                <a:cs typeface="Inter"/>
                <a:sym typeface="Inter"/>
              </a:rPr>
              <a:t>Feature X : Store, Holiday_Flag, Temperature, </a:t>
            </a:r>
            <a:r>
              <a:rPr lang="en" sz="1100" strike="sngStrike">
                <a:solidFill>
                  <a:srgbClr val="282828"/>
                </a:solidFill>
                <a:latin typeface="Inter"/>
                <a:ea typeface="Inter"/>
                <a:cs typeface="Inter"/>
                <a:sym typeface="Inter"/>
              </a:rPr>
              <a:t>Fuel_Price</a:t>
            </a:r>
            <a:r>
              <a:rPr lang="en" sz="1100">
                <a:solidFill>
                  <a:srgbClr val="282828"/>
                </a:solidFill>
                <a:latin typeface="Inter"/>
                <a:ea typeface="Inter"/>
                <a:cs typeface="Inter"/>
                <a:sym typeface="Inter"/>
              </a:rPr>
              <a:t>, Unemployment, CPI, DayOfYear, Day, Month, Year</a:t>
            </a:r>
            <a:endParaRPr sz="1100">
              <a:solidFill>
                <a:srgbClr val="282828"/>
              </a:solidFill>
              <a:latin typeface="Inter"/>
              <a:ea typeface="Inter"/>
              <a:cs typeface="Inter"/>
              <a:sym typeface="Inter"/>
            </a:endParaRPr>
          </a:p>
          <a:p>
            <a:pPr marL="457200" lvl="0" indent="0" algn="l" rtl="0">
              <a:spcBef>
                <a:spcPts val="1000"/>
              </a:spcBef>
              <a:spcAft>
                <a:spcPts val="0"/>
              </a:spcAft>
              <a:buNone/>
            </a:pPr>
            <a:r>
              <a:rPr lang="en" sz="1100">
                <a:solidFill>
                  <a:srgbClr val="282828"/>
                </a:solidFill>
                <a:latin typeface="Inter"/>
                <a:ea typeface="Inter"/>
                <a:cs typeface="Inter"/>
                <a:sym typeface="Inter"/>
              </a:rPr>
              <a:t>Feature Y : Weekly_Sales</a:t>
            </a:r>
            <a:endParaRPr sz="1100">
              <a:solidFill>
                <a:srgbClr val="282828"/>
              </a:solidFill>
              <a:latin typeface="Inter"/>
              <a:ea typeface="Inter"/>
              <a:cs typeface="Inter"/>
              <a:sym typeface="Inter"/>
            </a:endParaRPr>
          </a:p>
          <a:p>
            <a:pPr marL="457200" lvl="0" indent="0" algn="l" rtl="0">
              <a:spcBef>
                <a:spcPts val="1000"/>
              </a:spcBef>
              <a:spcAft>
                <a:spcPts val="1000"/>
              </a:spcAft>
              <a:buNone/>
            </a:pPr>
            <a:endParaRPr sz="1500">
              <a:solidFill>
                <a:srgbClr val="282828"/>
              </a:solidFill>
              <a:latin typeface="Inter"/>
              <a:ea typeface="Inter"/>
              <a:cs typeface="Inter"/>
              <a:sym typeface="Inter"/>
            </a:endParaRPr>
          </a:p>
        </p:txBody>
      </p:sp>
      <p:sp>
        <p:nvSpPr>
          <p:cNvPr id="462" name="Google Shape;462;p42"/>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463" name="Google Shape;463;p42"/>
          <p:cNvGrpSpPr/>
          <p:nvPr/>
        </p:nvGrpSpPr>
        <p:grpSpPr>
          <a:xfrm>
            <a:off x="7503019" y="95797"/>
            <a:ext cx="1516771" cy="323122"/>
            <a:chOff x="400885" y="325214"/>
            <a:chExt cx="2298835" cy="489727"/>
          </a:xfrm>
        </p:grpSpPr>
        <p:pic>
          <p:nvPicPr>
            <p:cNvPr id="464" name="Google Shape;464;p42"/>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465" name="Google Shape;465;p42"/>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466" name="Google Shape;466;p42"/>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467" name="Google Shape;467;p42"/>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468" name="Google Shape;468;p42"/>
          <p:cNvSpPr txBox="1">
            <a:spLocks noGrp="1"/>
          </p:cNvSpPr>
          <p:nvPr>
            <p:ph type="title"/>
          </p:nvPr>
        </p:nvSpPr>
        <p:spPr>
          <a:xfrm>
            <a:off x="311700" y="673625"/>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Linear Regression</a:t>
            </a:r>
            <a:endParaRPr sz="2820">
              <a:solidFill>
                <a:srgbClr val="A338EB"/>
              </a:solidFill>
              <a:latin typeface="Maven Pro SemiBold"/>
              <a:ea typeface="Maven Pro SemiBold"/>
              <a:cs typeface="Maven Pro SemiBold"/>
              <a:sym typeface="Maven Pro SemiBold"/>
            </a:endParaRPr>
          </a:p>
        </p:txBody>
      </p:sp>
      <p:sp>
        <p:nvSpPr>
          <p:cNvPr id="469" name="Google Shape;469;p42"/>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Modelling</a:t>
            </a:r>
            <a:endParaRPr sz="1000" b="1">
              <a:solidFill>
                <a:srgbClr val="601F99"/>
              </a:solidFill>
              <a:latin typeface="Inter"/>
              <a:ea typeface="Inter"/>
              <a:cs typeface="Inter"/>
              <a:sym typeface="Inter"/>
            </a:endParaRPr>
          </a:p>
        </p:txBody>
      </p:sp>
      <p:pic>
        <p:nvPicPr>
          <p:cNvPr id="470" name="Google Shape;470;p42"/>
          <p:cNvPicPr preferRelativeResize="0"/>
          <p:nvPr/>
        </p:nvPicPr>
        <p:blipFill rotWithShape="1">
          <a:blip r:embed="rId5">
            <a:alphaModFix/>
          </a:blip>
          <a:srcRect l="26886" t="45981" r="49232" b="23129"/>
          <a:stretch/>
        </p:blipFill>
        <p:spPr>
          <a:xfrm>
            <a:off x="4632825" y="1416575"/>
            <a:ext cx="4259323" cy="3098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3"/>
          <p:cNvSpPr txBox="1">
            <a:spLocks noGrp="1"/>
          </p:cNvSpPr>
          <p:nvPr>
            <p:ph type="body" idx="1"/>
          </p:nvPr>
        </p:nvSpPr>
        <p:spPr>
          <a:xfrm>
            <a:off x="311700" y="1209600"/>
            <a:ext cx="8155500" cy="2924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endParaRPr sz="1500" b="1">
              <a:solidFill>
                <a:srgbClr val="282828"/>
              </a:solidFill>
              <a:latin typeface="Inter"/>
              <a:ea typeface="Inter"/>
              <a:cs typeface="Inter"/>
              <a:sym typeface="Inter"/>
            </a:endParaRPr>
          </a:p>
          <a:p>
            <a:pPr marL="457200" lvl="0" indent="-323850" algn="l" rtl="0">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Ridge Regression</a:t>
            </a:r>
            <a:endParaRPr sz="1500">
              <a:solidFill>
                <a:srgbClr val="282828"/>
              </a:solidFill>
              <a:latin typeface="Inter"/>
              <a:ea typeface="Inter"/>
              <a:cs typeface="Inter"/>
              <a:sym typeface="Inter"/>
            </a:endParaRPr>
          </a:p>
          <a:p>
            <a:pPr marL="457200" lvl="0" indent="-323850" algn="l" rtl="0">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Decision Tree</a:t>
            </a:r>
            <a:endParaRPr sz="1500">
              <a:solidFill>
                <a:srgbClr val="282828"/>
              </a:solidFill>
              <a:latin typeface="Inter"/>
              <a:ea typeface="Inter"/>
              <a:cs typeface="Inter"/>
              <a:sym typeface="Inter"/>
            </a:endParaRPr>
          </a:p>
          <a:p>
            <a:pPr marL="457200" lvl="0" indent="-323850" algn="l" rtl="0">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Random Forest Regressor</a:t>
            </a:r>
            <a:endParaRPr sz="1500">
              <a:solidFill>
                <a:srgbClr val="282828"/>
              </a:solidFill>
              <a:latin typeface="Inter"/>
              <a:ea typeface="Inter"/>
              <a:cs typeface="Inter"/>
              <a:sym typeface="Inter"/>
            </a:endParaRPr>
          </a:p>
          <a:p>
            <a:pPr marL="457200" lvl="0" indent="0" algn="l" rtl="0">
              <a:spcBef>
                <a:spcPts val="1000"/>
              </a:spcBef>
              <a:spcAft>
                <a:spcPts val="0"/>
              </a:spcAft>
              <a:buNone/>
            </a:pPr>
            <a:endParaRPr sz="1100">
              <a:solidFill>
                <a:srgbClr val="282828"/>
              </a:solidFill>
              <a:latin typeface="Inter"/>
              <a:ea typeface="Inter"/>
              <a:cs typeface="Inter"/>
              <a:sym typeface="Inter"/>
            </a:endParaRPr>
          </a:p>
          <a:p>
            <a:pPr marL="457200" lvl="0" indent="0" algn="l" rtl="0">
              <a:spcBef>
                <a:spcPts val="1000"/>
              </a:spcBef>
              <a:spcAft>
                <a:spcPts val="1000"/>
              </a:spcAft>
              <a:buNone/>
            </a:pPr>
            <a:endParaRPr sz="1500">
              <a:solidFill>
                <a:srgbClr val="282828"/>
              </a:solidFill>
              <a:latin typeface="Inter"/>
              <a:ea typeface="Inter"/>
              <a:cs typeface="Inter"/>
              <a:sym typeface="Inter"/>
            </a:endParaRPr>
          </a:p>
        </p:txBody>
      </p:sp>
      <p:sp>
        <p:nvSpPr>
          <p:cNvPr id="476" name="Google Shape;476;p43"/>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477" name="Google Shape;477;p43"/>
          <p:cNvGrpSpPr/>
          <p:nvPr/>
        </p:nvGrpSpPr>
        <p:grpSpPr>
          <a:xfrm>
            <a:off x="7503019" y="95797"/>
            <a:ext cx="1516771" cy="323122"/>
            <a:chOff x="400885" y="325214"/>
            <a:chExt cx="2298835" cy="489727"/>
          </a:xfrm>
        </p:grpSpPr>
        <p:pic>
          <p:nvPicPr>
            <p:cNvPr id="478" name="Google Shape;478;p43"/>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479" name="Google Shape;479;p43"/>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480" name="Google Shape;480;p43"/>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481" name="Google Shape;481;p43"/>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482" name="Google Shape;482;p43"/>
          <p:cNvSpPr txBox="1">
            <a:spLocks noGrp="1"/>
          </p:cNvSpPr>
          <p:nvPr>
            <p:ph type="title"/>
          </p:nvPr>
        </p:nvSpPr>
        <p:spPr>
          <a:xfrm>
            <a:off x="331800" y="924275"/>
            <a:ext cx="8480400" cy="819300"/>
          </a:xfrm>
          <a:prstGeom prst="rect">
            <a:avLst/>
          </a:prstGeom>
        </p:spPr>
        <p:txBody>
          <a:bodyPr spcFirstLastPara="1" wrap="square" lIns="91425" tIns="91425" rIns="91425" bIns="91425" anchor="ctr" anchorCtr="0">
            <a:noAutofit/>
          </a:bodyPr>
          <a:lstStyle/>
          <a:p>
            <a:pPr marL="114300" lvl="0" indent="0" algn="l" rtl="0">
              <a:lnSpc>
                <a:spcPct val="115000"/>
              </a:lnSpc>
              <a:spcBef>
                <a:spcPts val="0"/>
              </a:spcBef>
              <a:spcAft>
                <a:spcPts val="1000"/>
              </a:spcAft>
              <a:buClr>
                <a:schemeClr val="dk1"/>
              </a:buClr>
              <a:buSzPts val="1100"/>
              <a:buFont typeface="Arial"/>
              <a:buNone/>
            </a:pPr>
            <a:r>
              <a:rPr lang="en" sz="1500" b="1">
                <a:solidFill>
                  <a:srgbClr val="282828"/>
                </a:solidFill>
                <a:latin typeface="Inter"/>
                <a:ea typeface="Inter"/>
                <a:cs typeface="Inter"/>
                <a:sym typeface="Inter"/>
              </a:rPr>
              <a:t>Metode Regresi Lain yang Diujikan :</a:t>
            </a:r>
            <a:endParaRPr sz="2820">
              <a:solidFill>
                <a:srgbClr val="A338EB"/>
              </a:solidFill>
              <a:latin typeface="Maven Pro SemiBold"/>
              <a:ea typeface="Maven Pro SemiBold"/>
              <a:cs typeface="Maven Pro SemiBold"/>
              <a:sym typeface="Maven Pro SemiBold"/>
            </a:endParaRPr>
          </a:p>
        </p:txBody>
      </p:sp>
      <p:sp>
        <p:nvSpPr>
          <p:cNvPr id="483" name="Google Shape;483;p43"/>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Modelling</a:t>
            </a:r>
            <a:endParaRPr sz="1000" b="1">
              <a:solidFill>
                <a:srgbClr val="601F99"/>
              </a:solidFill>
              <a:latin typeface="Inter"/>
              <a:ea typeface="Inter"/>
              <a:cs typeface="Inter"/>
              <a:sym typeface="Inte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4"/>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489" name="Google Shape;489;p44"/>
          <p:cNvGrpSpPr/>
          <p:nvPr/>
        </p:nvGrpSpPr>
        <p:grpSpPr>
          <a:xfrm>
            <a:off x="7503019" y="95797"/>
            <a:ext cx="1516771" cy="323122"/>
            <a:chOff x="400885" y="325214"/>
            <a:chExt cx="2298835" cy="489727"/>
          </a:xfrm>
        </p:grpSpPr>
        <p:pic>
          <p:nvPicPr>
            <p:cNvPr id="490" name="Google Shape;490;p44"/>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491" name="Google Shape;491;p44"/>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492" name="Google Shape;492;p44"/>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493" name="Google Shape;493;p44"/>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494" name="Google Shape;494;p44"/>
          <p:cNvSpPr txBox="1">
            <a:spLocks noGrp="1"/>
          </p:cNvSpPr>
          <p:nvPr>
            <p:ph type="title"/>
          </p:nvPr>
        </p:nvSpPr>
        <p:spPr>
          <a:xfrm>
            <a:off x="339900" y="8697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1820">
                <a:solidFill>
                  <a:srgbClr val="282828"/>
                </a:solidFill>
                <a:latin typeface="Maven Pro SemiBold"/>
                <a:ea typeface="Maven Pro SemiBold"/>
                <a:cs typeface="Maven Pro SemiBold"/>
                <a:sym typeface="Maven Pro SemiBold"/>
              </a:rPr>
              <a:t>Hasil Pengujian Model 1 (Feature X : Store, Holiday_Flag, Temperature, Fuel_Price, Unemployment, CPI, DayOfYear, Day, Month, Year)</a:t>
            </a:r>
            <a:endParaRPr sz="1820">
              <a:solidFill>
                <a:srgbClr val="282828"/>
              </a:solidFill>
              <a:latin typeface="Maven Pro SemiBold"/>
              <a:ea typeface="Maven Pro SemiBold"/>
              <a:cs typeface="Maven Pro SemiBold"/>
              <a:sym typeface="Maven Pro SemiBold"/>
            </a:endParaRPr>
          </a:p>
        </p:txBody>
      </p:sp>
      <p:sp>
        <p:nvSpPr>
          <p:cNvPr id="495" name="Google Shape;495;p44"/>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Modelling</a:t>
            </a:r>
            <a:endParaRPr sz="1000" b="1">
              <a:solidFill>
                <a:srgbClr val="601F99"/>
              </a:solidFill>
              <a:latin typeface="Inter"/>
              <a:ea typeface="Inter"/>
              <a:cs typeface="Inter"/>
              <a:sym typeface="Inter"/>
            </a:endParaRPr>
          </a:p>
        </p:txBody>
      </p:sp>
      <p:graphicFrame>
        <p:nvGraphicFramePr>
          <p:cNvPr id="496" name="Google Shape;496;p44"/>
          <p:cNvGraphicFramePr/>
          <p:nvPr/>
        </p:nvGraphicFramePr>
        <p:xfrm>
          <a:off x="955625" y="1874475"/>
          <a:ext cx="7248950" cy="2740675"/>
        </p:xfrm>
        <a:graphic>
          <a:graphicData uri="http://schemas.openxmlformats.org/drawingml/2006/table">
            <a:tbl>
              <a:tblPr>
                <a:noFill/>
                <a:tableStyleId>{B77F16F5-8B54-4299-A01B-A5F8BE26B48F}</a:tableStyleId>
              </a:tblPr>
              <a:tblGrid>
                <a:gridCol w="2140150">
                  <a:extLst>
                    <a:ext uri="{9D8B030D-6E8A-4147-A177-3AD203B41FA5}">
                      <a16:colId xmlns:a16="http://schemas.microsoft.com/office/drawing/2014/main" val="20000"/>
                    </a:ext>
                  </a:extLst>
                </a:gridCol>
                <a:gridCol w="1710575">
                  <a:extLst>
                    <a:ext uri="{9D8B030D-6E8A-4147-A177-3AD203B41FA5}">
                      <a16:colId xmlns:a16="http://schemas.microsoft.com/office/drawing/2014/main" val="20001"/>
                    </a:ext>
                  </a:extLst>
                </a:gridCol>
                <a:gridCol w="1202125">
                  <a:extLst>
                    <a:ext uri="{9D8B030D-6E8A-4147-A177-3AD203B41FA5}">
                      <a16:colId xmlns:a16="http://schemas.microsoft.com/office/drawing/2014/main" val="20002"/>
                    </a:ext>
                  </a:extLst>
                </a:gridCol>
                <a:gridCol w="1242375">
                  <a:extLst>
                    <a:ext uri="{9D8B030D-6E8A-4147-A177-3AD203B41FA5}">
                      <a16:colId xmlns:a16="http://schemas.microsoft.com/office/drawing/2014/main" val="20003"/>
                    </a:ext>
                  </a:extLst>
                </a:gridCol>
                <a:gridCol w="953725">
                  <a:extLst>
                    <a:ext uri="{9D8B030D-6E8A-4147-A177-3AD203B41FA5}">
                      <a16:colId xmlns:a16="http://schemas.microsoft.com/office/drawing/2014/main" val="20004"/>
                    </a:ext>
                  </a:extLst>
                </a:gridCol>
              </a:tblGrid>
              <a:tr h="546275">
                <a:tc>
                  <a:txBody>
                    <a:bodyPr/>
                    <a:lstStyle/>
                    <a:p>
                      <a:pPr marL="0" lvl="0" indent="0" algn="ctr" rtl="0">
                        <a:spcBef>
                          <a:spcPts val="0"/>
                        </a:spcBef>
                        <a:spcAft>
                          <a:spcPts val="0"/>
                        </a:spcAft>
                        <a:buNone/>
                      </a:pPr>
                      <a:r>
                        <a:rPr lang="en" sz="1200" b="1"/>
                        <a:t>Jenis Regresi</a:t>
                      </a:r>
                      <a:endParaRPr sz="1200" b="1"/>
                    </a:p>
                  </a:txBody>
                  <a:tcPr marL="91425" marR="91425" marT="91425" marB="91425"/>
                </a:tc>
                <a:tc>
                  <a:txBody>
                    <a:bodyPr/>
                    <a:lstStyle/>
                    <a:p>
                      <a:pPr marL="0" lvl="0" indent="0" algn="ctr" rtl="0">
                        <a:spcBef>
                          <a:spcPts val="0"/>
                        </a:spcBef>
                        <a:spcAft>
                          <a:spcPts val="0"/>
                        </a:spcAft>
                        <a:buNone/>
                      </a:pPr>
                      <a:r>
                        <a:rPr lang="en" sz="1200" b="1"/>
                        <a:t>MSE</a:t>
                      </a:r>
                      <a:endParaRPr sz="1200" b="1"/>
                    </a:p>
                  </a:txBody>
                  <a:tcPr marL="91425" marR="91425" marT="91425" marB="91425"/>
                </a:tc>
                <a:tc>
                  <a:txBody>
                    <a:bodyPr/>
                    <a:lstStyle/>
                    <a:p>
                      <a:pPr marL="0" lvl="0" indent="0" algn="ctr" rtl="0">
                        <a:spcBef>
                          <a:spcPts val="0"/>
                        </a:spcBef>
                        <a:spcAft>
                          <a:spcPts val="0"/>
                        </a:spcAft>
                        <a:buNone/>
                      </a:pPr>
                      <a:r>
                        <a:rPr lang="en" sz="1200" b="1"/>
                        <a:t>MAE</a:t>
                      </a:r>
                      <a:endParaRPr sz="1200" b="1"/>
                    </a:p>
                  </a:txBody>
                  <a:tcPr marL="91425" marR="91425" marT="91425" marB="91425"/>
                </a:tc>
                <a:tc>
                  <a:txBody>
                    <a:bodyPr/>
                    <a:lstStyle/>
                    <a:p>
                      <a:pPr marL="0" lvl="0" indent="0" algn="ctr" rtl="0">
                        <a:spcBef>
                          <a:spcPts val="0"/>
                        </a:spcBef>
                        <a:spcAft>
                          <a:spcPts val="0"/>
                        </a:spcAft>
                        <a:buNone/>
                      </a:pPr>
                      <a:r>
                        <a:rPr lang="en" sz="1200" b="1"/>
                        <a:t>RMSE</a:t>
                      </a:r>
                      <a:endParaRPr sz="1200" b="1"/>
                    </a:p>
                  </a:txBody>
                  <a:tcPr marL="91425" marR="91425" marT="91425" marB="91425"/>
                </a:tc>
                <a:tc>
                  <a:txBody>
                    <a:bodyPr/>
                    <a:lstStyle/>
                    <a:p>
                      <a:pPr marL="0" lvl="0" indent="0" algn="ctr" rtl="0">
                        <a:spcBef>
                          <a:spcPts val="0"/>
                        </a:spcBef>
                        <a:spcAft>
                          <a:spcPts val="0"/>
                        </a:spcAft>
                        <a:buNone/>
                      </a:pPr>
                      <a:r>
                        <a:rPr lang="en" sz="1200" b="1"/>
                        <a:t>R2</a:t>
                      </a:r>
                      <a:endParaRPr sz="1200" b="1"/>
                    </a:p>
                  </a:txBody>
                  <a:tcPr marL="91425" marR="91425" marT="91425" marB="91425"/>
                </a:tc>
                <a:extLst>
                  <a:ext uri="{0D108BD9-81ED-4DB2-BD59-A6C34878D82A}">
                    <a16:rowId xmlns:a16="http://schemas.microsoft.com/office/drawing/2014/main" val="10000"/>
                  </a:ext>
                </a:extLst>
              </a:tr>
              <a:tr h="548600">
                <a:tc>
                  <a:txBody>
                    <a:bodyPr/>
                    <a:lstStyle/>
                    <a:p>
                      <a:pPr marL="0" lvl="0" indent="0" algn="l" rtl="0">
                        <a:spcBef>
                          <a:spcPts val="0"/>
                        </a:spcBef>
                        <a:spcAft>
                          <a:spcPts val="0"/>
                        </a:spcAft>
                        <a:buNone/>
                      </a:pPr>
                      <a:r>
                        <a:rPr lang="en" sz="1200"/>
                        <a:t>Linear Regression</a:t>
                      </a:r>
                      <a:endParaRPr sz="1200"/>
                    </a:p>
                  </a:txBody>
                  <a:tcPr marL="91425" marR="91425" marT="91425" marB="91425"/>
                </a:tc>
                <a:tc>
                  <a:txBody>
                    <a:bodyPr/>
                    <a:lstStyle/>
                    <a:p>
                      <a:pPr marL="0" lvl="0" indent="0" algn="l" rtl="0">
                        <a:spcBef>
                          <a:spcPts val="0"/>
                        </a:spcBef>
                        <a:spcAft>
                          <a:spcPts val="0"/>
                        </a:spcAft>
                        <a:buNone/>
                      </a:pPr>
                      <a:r>
                        <a:rPr lang="en" sz="1200"/>
                        <a:t>24514087285.731239</a:t>
                      </a:r>
                      <a:endParaRPr sz="1200"/>
                    </a:p>
                  </a:txBody>
                  <a:tcPr marL="91425" marR="91425" marT="91425" marB="91425"/>
                </a:tc>
                <a:tc>
                  <a:txBody>
                    <a:bodyPr/>
                    <a:lstStyle/>
                    <a:p>
                      <a:pPr marL="0" lvl="0" indent="0" algn="l" rtl="0">
                        <a:spcBef>
                          <a:spcPts val="0"/>
                        </a:spcBef>
                        <a:spcAft>
                          <a:spcPts val="0"/>
                        </a:spcAft>
                        <a:buNone/>
                      </a:pPr>
                      <a:r>
                        <a:rPr lang="en" sz="1200"/>
                        <a:t>97375.474825</a:t>
                      </a:r>
                      <a:endParaRPr sz="1200"/>
                    </a:p>
                  </a:txBody>
                  <a:tcPr marL="91425" marR="91425" marT="91425" marB="91425"/>
                </a:tc>
                <a:tc>
                  <a:txBody>
                    <a:bodyPr/>
                    <a:lstStyle/>
                    <a:p>
                      <a:pPr marL="0" lvl="0" indent="0" algn="l" rtl="0">
                        <a:spcBef>
                          <a:spcPts val="0"/>
                        </a:spcBef>
                        <a:spcAft>
                          <a:spcPts val="0"/>
                        </a:spcAft>
                        <a:buNone/>
                      </a:pPr>
                      <a:r>
                        <a:rPr lang="en" sz="1200"/>
                        <a:t>156569.752142</a:t>
                      </a:r>
                      <a:endParaRPr sz="1200"/>
                    </a:p>
                  </a:txBody>
                  <a:tcPr marL="91425" marR="91425" marT="91425" marB="91425"/>
                </a:tc>
                <a:tc>
                  <a:txBody>
                    <a:bodyPr/>
                    <a:lstStyle/>
                    <a:p>
                      <a:pPr marL="0" lvl="0" indent="0" algn="l" rtl="0">
                        <a:spcBef>
                          <a:spcPts val="0"/>
                        </a:spcBef>
                        <a:spcAft>
                          <a:spcPts val="0"/>
                        </a:spcAft>
                        <a:buNone/>
                      </a:pPr>
                      <a:r>
                        <a:rPr lang="en" sz="1200"/>
                        <a:t>0.922840</a:t>
                      </a:r>
                      <a:endParaRPr sz="1200"/>
                    </a:p>
                  </a:txBody>
                  <a:tcPr marL="91425" marR="91425" marT="91425" marB="91425"/>
                </a:tc>
                <a:extLst>
                  <a:ext uri="{0D108BD9-81ED-4DB2-BD59-A6C34878D82A}">
                    <a16:rowId xmlns:a16="http://schemas.microsoft.com/office/drawing/2014/main" val="10001"/>
                  </a:ext>
                </a:extLst>
              </a:tr>
              <a:tr h="548600">
                <a:tc>
                  <a:txBody>
                    <a:bodyPr/>
                    <a:lstStyle/>
                    <a:p>
                      <a:pPr marL="0" lvl="0" indent="0" algn="l" rtl="0">
                        <a:spcBef>
                          <a:spcPts val="0"/>
                        </a:spcBef>
                        <a:spcAft>
                          <a:spcPts val="0"/>
                        </a:spcAft>
                        <a:buNone/>
                      </a:pPr>
                      <a:r>
                        <a:rPr lang="en" sz="1200"/>
                        <a:t>Ridge Regression</a:t>
                      </a:r>
                      <a:endParaRPr sz="1200"/>
                    </a:p>
                  </a:txBody>
                  <a:tcPr marL="91425" marR="91425" marT="91425" marB="91425"/>
                </a:tc>
                <a:tc>
                  <a:txBody>
                    <a:bodyPr/>
                    <a:lstStyle/>
                    <a:p>
                      <a:pPr marL="0" lvl="0" indent="0" algn="l" rtl="0">
                        <a:spcBef>
                          <a:spcPts val="0"/>
                        </a:spcBef>
                        <a:spcAft>
                          <a:spcPts val="0"/>
                        </a:spcAft>
                        <a:buNone/>
                      </a:pPr>
                      <a:r>
                        <a:rPr lang="en" sz="1200"/>
                        <a:t>24924341736.261620</a:t>
                      </a:r>
                      <a:endParaRPr sz="1200"/>
                    </a:p>
                  </a:txBody>
                  <a:tcPr marL="91425" marR="91425" marT="91425" marB="91425"/>
                </a:tc>
                <a:tc>
                  <a:txBody>
                    <a:bodyPr/>
                    <a:lstStyle/>
                    <a:p>
                      <a:pPr marL="0" lvl="0" indent="0" algn="l" rtl="0">
                        <a:spcBef>
                          <a:spcPts val="0"/>
                        </a:spcBef>
                        <a:spcAft>
                          <a:spcPts val="0"/>
                        </a:spcAft>
                        <a:buNone/>
                      </a:pPr>
                      <a:r>
                        <a:rPr lang="en" sz="1200"/>
                        <a:t>97826.000887</a:t>
                      </a:r>
                      <a:endParaRPr sz="1200"/>
                    </a:p>
                  </a:txBody>
                  <a:tcPr marL="91425" marR="91425" marT="91425" marB="91425"/>
                </a:tc>
                <a:tc>
                  <a:txBody>
                    <a:bodyPr/>
                    <a:lstStyle/>
                    <a:p>
                      <a:pPr marL="0" lvl="0" indent="0" algn="l" rtl="0">
                        <a:spcBef>
                          <a:spcPts val="0"/>
                        </a:spcBef>
                        <a:spcAft>
                          <a:spcPts val="0"/>
                        </a:spcAft>
                        <a:buNone/>
                      </a:pPr>
                      <a:r>
                        <a:rPr lang="en" sz="1200"/>
                        <a:t>157874.449283</a:t>
                      </a:r>
                      <a:endParaRPr sz="1200"/>
                    </a:p>
                  </a:txBody>
                  <a:tcPr marL="91425" marR="91425" marT="91425" marB="91425"/>
                </a:tc>
                <a:tc>
                  <a:txBody>
                    <a:bodyPr/>
                    <a:lstStyle/>
                    <a:p>
                      <a:pPr marL="0" lvl="0" indent="0" algn="l" rtl="0">
                        <a:spcBef>
                          <a:spcPts val="0"/>
                        </a:spcBef>
                        <a:spcAft>
                          <a:spcPts val="0"/>
                        </a:spcAft>
                        <a:buNone/>
                      </a:pPr>
                      <a:r>
                        <a:rPr lang="en" sz="1200"/>
                        <a:t>0.921549</a:t>
                      </a:r>
                      <a:endParaRPr sz="1200"/>
                    </a:p>
                  </a:txBody>
                  <a:tcPr marL="91425" marR="91425" marT="91425" marB="91425"/>
                </a:tc>
                <a:extLst>
                  <a:ext uri="{0D108BD9-81ED-4DB2-BD59-A6C34878D82A}">
                    <a16:rowId xmlns:a16="http://schemas.microsoft.com/office/drawing/2014/main" val="10002"/>
                  </a:ext>
                </a:extLst>
              </a:tr>
              <a:tr h="548600">
                <a:tc>
                  <a:txBody>
                    <a:bodyPr/>
                    <a:lstStyle/>
                    <a:p>
                      <a:pPr marL="0" lvl="0" indent="0" algn="l" rtl="0">
                        <a:spcBef>
                          <a:spcPts val="0"/>
                        </a:spcBef>
                        <a:spcAft>
                          <a:spcPts val="0"/>
                        </a:spcAft>
                        <a:buNone/>
                      </a:pPr>
                      <a:r>
                        <a:rPr lang="en" sz="1200"/>
                        <a:t>Decision Tree Regressor</a:t>
                      </a:r>
                      <a:endParaRPr sz="1200"/>
                    </a:p>
                  </a:txBody>
                  <a:tcPr marL="91425" marR="91425" marT="91425" marB="91425"/>
                </a:tc>
                <a:tc>
                  <a:txBody>
                    <a:bodyPr/>
                    <a:lstStyle/>
                    <a:p>
                      <a:pPr marL="0" lvl="0" indent="0" algn="l" rtl="0">
                        <a:spcBef>
                          <a:spcPts val="0"/>
                        </a:spcBef>
                        <a:spcAft>
                          <a:spcPts val="0"/>
                        </a:spcAft>
                        <a:buNone/>
                      </a:pPr>
                      <a:r>
                        <a:rPr lang="en" sz="1200"/>
                        <a:t>28778944197.293335</a:t>
                      </a:r>
                      <a:endParaRPr sz="1200"/>
                    </a:p>
                  </a:txBody>
                  <a:tcPr marL="91425" marR="91425" marT="91425" marB="91425"/>
                </a:tc>
                <a:tc>
                  <a:txBody>
                    <a:bodyPr/>
                    <a:lstStyle/>
                    <a:p>
                      <a:pPr marL="0" lvl="0" indent="0" algn="l" rtl="0">
                        <a:spcBef>
                          <a:spcPts val="0"/>
                        </a:spcBef>
                        <a:spcAft>
                          <a:spcPts val="0"/>
                        </a:spcAft>
                        <a:buNone/>
                      </a:pPr>
                      <a:r>
                        <a:rPr lang="en" sz="1200"/>
                        <a:t>88363.448710</a:t>
                      </a:r>
                      <a:endParaRPr sz="1200"/>
                    </a:p>
                  </a:txBody>
                  <a:tcPr marL="91425" marR="91425" marT="91425" marB="91425"/>
                </a:tc>
                <a:tc>
                  <a:txBody>
                    <a:bodyPr/>
                    <a:lstStyle/>
                    <a:p>
                      <a:pPr marL="0" lvl="0" indent="0" algn="l" rtl="0">
                        <a:spcBef>
                          <a:spcPts val="0"/>
                        </a:spcBef>
                        <a:spcAft>
                          <a:spcPts val="0"/>
                        </a:spcAft>
                        <a:buNone/>
                      </a:pPr>
                      <a:r>
                        <a:rPr lang="en" sz="1200"/>
                        <a:t>169643.579888</a:t>
                      </a:r>
                      <a:endParaRPr sz="1200"/>
                    </a:p>
                  </a:txBody>
                  <a:tcPr marL="91425" marR="91425" marT="91425" marB="91425"/>
                </a:tc>
                <a:tc>
                  <a:txBody>
                    <a:bodyPr/>
                    <a:lstStyle/>
                    <a:p>
                      <a:pPr marL="0" lvl="0" indent="0" algn="l" rtl="0">
                        <a:spcBef>
                          <a:spcPts val="0"/>
                        </a:spcBef>
                        <a:spcAft>
                          <a:spcPts val="0"/>
                        </a:spcAft>
                        <a:buNone/>
                      </a:pPr>
                      <a:r>
                        <a:rPr lang="en" sz="1200"/>
                        <a:t>0.909417</a:t>
                      </a:r>
                      <a:endParaRPr sz="1200"/>
                    </a:p>
                  </a:txBody>
                  <a:tcPr marL="91425" marR="91425" marT="91425" marB="91425"/>
                </a:tc>
                <a:extLst>
                  <a:ext uri="{0D108BD9-81ED-4DB2-BD59-A6C34878D82A}">
                    <a16:rowId xmlns:a16="http://schemas.microsoft.com/office/drawing/2014/main" val="10003"/>
                  </a:ext>
                </a:extLst>
              </a:tr>
              <a:tr h="548600">
                <a:tc>
                  <a:txBody>
                    <a:bodyPr/>
                    <a:lstStyle/>
                    <a:p>
                      <a:pPr marL="0" lvl="0" indent="0" algn="l" rtl="0">
                        <a:spcBef>
                          <a:spcPts val="0"/>
                        </a:spcBef>
                        <a:spcAft>
                          <a:spcPts val="0"/>
                        </a:spcAft>
                        <a:buNone/>
                      </a:pPr>
                      <a:r>
                        <a:rPr lang="en" sz="1200"/>
                        <a:t>Random Forest Resgressor</a:t>
                      </a:r>
                      <a:endParaRPr sz="1200"/>
                    </a:p>
                  </a:txBody>
                  <a:tcPr marL="91425" marR="91425" marT="91425" marB="91425"/>
                </a:tc>
                <a:tc>
                  <a:txBody>
                    <a:bodyPr/>
                    <a:lstStyle/>
                    <a:p>
                      <a:pPr marL="0" lvl="0" indent="0" algn="l" rtl="0">
                        <a:spcBef>
                          <a:spcPts val="0"/>
                        </a:spcBef>
                        <a:spcAft>
                          <a:spcPts val="0"/>
                        </a:spcAft>
                        <a:buNone/>
                      </a:pPr>
                      <a:r>
                        <a:rPr lang="en" sz="1200"/>
                        <a:t>20064018204.160213</a:t>
                      </a:r>
                      <a:endParaRPr sz="1200"/>
                    </a:p>
                  </a:txBody>
                  <a:tcPr marL="91425" marR="91425" marT="91425" marB="91425"/>
                </a:tc>
                <a:tc>
                  <a:txBody>
                    <a:bodyPr/>
                    <a:lstStyle/>
                    <a:p>
                      <a:pPr marL="0" lvl="0" indent="0" algn="l" rtl="0">
                        <a:spcBef>
                          <a:spcPts val="0"/>
                        </a:spcBef>
                        <a:spcAft>
                          <a:spcPts val="0"/>
                        </a:spcAft>
                        <a:buNone/>
                      </a:pPr>
                      <a:r>
                        <a:rPr lang="en" sz="1200"/>
                        <a:t>71611.005292</a:t>
                      </a:r>
                      <a:endParaRPr sz="1200"/>
                    </a:p>
                  </a:txBody>
                  <a:tcPr marL="91425" marR="91425" marT="91425" marB="91425"/>
                </a:tc>
                <a:tc>
                  <a:txBody>
                    <a:bodyPr/>
                    <a:lstStyle/>
                    <a:p>
                      <a:pPr marL="0" lvl="0" indent="0" algn="l" rtl="0">
                        <a:spcBef>
                          <a:spcPts val="0"/>
                        </a:spcBef>
                        <a:spcAft>
                          <a:spcPts val="0"/>
                        </a:spcAft>
                        <a:buNone/>
                      </a:pPr>
                      <a:r>
                        <a:rPr lang="en" sz="1200"/>
                        <a:t>141647.513936</a:t>
                      </a:r>
                      <a:endParaRPr sz="1200"/>
                    </a:p>
                  </a:txBody>
                  <a:tcPr marL="91425" marR="91425" marT="91425" marB="91425"/>
                </a:tc>
                <a:tc>
                  <a:txBody>
                    <a:bodyPr/>
                    <a:lstStyle/>
                    <a:p>
                      <a:pPr marL="0" lvl="0" indent="0" algn="l" rtl="0">
                        <a:spcBef>
                          <a:spcPts val="0"/>
                        </a:spcBef>
                        <a:spcAft>
                          <a:spcPts val="0"/>
                        </a:spcAft>
                        <a:buNone/>
                      </a:pPr>
                      <a:r>
                        <a:rPr lang="en" sz="1200"/>
                        <a:t>0.936847</a:t>
                      </a:r>
                      <a:endParaRPr sz="1200"/>
                    </a:p>
                  </a:txBody>
                  <a:tcPr marL="91425" marR="91425" marT="91425" marB="91425"/>
                </a:tc>
                <a:extLst>
                  <a:ext uri="{0D108BD9-81ED-4DB2-BD59-A6C34878D82A}">
                    <a16:rowId xmlns:a16="http://schemas.microsoft.com/office/drawing/2014/main" val="10004"/>
                  </a:ext>
                </a:extLst>
              </a:tr>
            </a:tbl>
          </a:graphicData>
        </a:graphic>
      </p:graphicFrame>
      <p:sp>
        <p:nvSpPr>
          <p:cNvPr id="497" name="Google Shape;497;p44"/>
          <p:cNvSpPr/>
          <p:nvPr/>
        </p:nvSpPr>
        <p:spPr>
          <a:xfrm>
            <a:off x="947525" y="4001175"/>
            <a:ext cx="7248900" cy="548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5"/>
          <p:cNvSpPr txBox="1">
            <a:spLocks noGrp="1"/>
          </p:cNvSpPr>
          <p:nvPr>
            <p:ph type="body" idx="1"/>
          </p:nvPr>
        </p:nvSpPr>
        <p:spPr>
          <a:xfrm>
            <a:off x="311700" y="1591000"/>
            <a:ext cx="8536800" cy="2924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endParaRPr sz="1500" b="1">
              <a:solidFill>
                <a:srgbClr val="282828"/>
              </a:solidFill>
              <a:latin typeface="Inter"/>
              <a:ea typeface="Inter"/>
              <a:cs typeface="Inter"/>
              <a:sym typeface="Inter"/>
            </a:endParaRPr>
          </a:p>
          <a:p>
            <a:pPr marL="457200" lvl="0" indent="0" algn="l" rtl="0">
              <a:spcBef>
                <a:spcPts val="1000"/>
              </a:spcBef>
              <a:spcAft>
                <a:spcPts val="0"/>
              </a:spcAft>
              <a:buNone/>
            </a:pPr>
            <a:endParaRPr sz="1100">
              <a:solidFill>
                <a:srgbClr val="282828"/>
              </a:solidFill>
              <a:latin typeface="Inter"/>
              <a:ea typeface="Inter"/>
              <a:cs typeface="Inter"/>
              <a:sym typeface="Inter"/>
            </a:endParaRPr>
          </a:p>
          <a:p>
            <a:pPr marL="457200" lvl="0" indent="0" algn="l" rtl="0">
              <a:spcBef>
                <a:spcPts val="1000"/>
              </a:spcBef>
              <a:spcAft>
                <a:spcPts val="1000"/>
              </a:spcAft>
              <a:buNone/>
            </a:pPr>
            <a:endParaRPr sz="1500">
              <a:solidFill>
                <a:srgbClr val="282828"/>
              </a:solidFill>
              <a:latin typeface="Inter"/>
              <a:ea typeface="Inter"/>
              <a:cs typeface="Inter"/>
              <a:sym typeface="Inter"/>
            </a:endParaRPr>
          </a:p>
        </p:txBody>
      </p:sp>
      <p:sp>
        <p:nvSpPr>
          <p:cNvPr id="503" name="Google Shape;503;p45"/>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504" name="Google Shape;504;p45"/>
          <p:cNvGrpSpPr/>
          <p:nvPr/>
        </p:nvGrpSpPr>
        <p:grpSpPr>
          <a:xfrm>
            <a:off x="7503019" y="95797"/>
            <a:ext cx="1516771" cy="323122"/>
            <a:chOff x="400885" y="325214"/>
            <a:chExt cx="2298835" cy="489727"/>
          </a:xfrm>
        </p:grpSpPr>
        <p:pic>
          <p:nvPicPr>
            <p:cNvPr id="505" name="Google Shape;505;p45"/>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506" name="Google Shape;506;p45"/>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507" name="Google Shape;507;p45"/>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508" name="Google Shape;508;p45"/>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509" name="Google Shape;509;p45"/>
          <p:cNvSpPr txBox="1">
            <a:spLocks noGrp="1"/>
          </p:cNvSpPr>
          <p:nvPr>
            <p:ph type="title"/>
          </p:nvPr>
        </p:nvSpPr>
        <p:spPr>
          <a:xfrm>
            <a:off x="331800" y="9678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1820">
                <a:latin typeface="Maven Pro SemiBold"/>
                <a:ea typeface="Maven Pro SemiBold"/>
                <a:cs typeface="Maven Pro SemiBold"/>
                <a:sym typeface="Maven Pro SemiBold"/>
              </a:rPr>
              <a:t>Hasil Pengujian Model 2 (Feature X : Store, Holiday_Flag, Temperature, </a:t>
            </a:r>
            <a:r>
              <a:rPr lang="en" sz="1820" strike="sngStrike">
                <a:latin typeface="Maven Pro SemiBold"/>
                <a:ea typeface="Maven Pro SemiBold"/>
                <a:cs typeface="Maven Pro SemiBold"/>
                <a:sym typeface="Maven Pro SemiBold"/>
              </a:rPr>
              <a:t>Fuel_Price</a:t>
            </a:r>
            <a:r>
              <a:rPr lang="en" sz="1820">
                <a:latin typeface="Maven Pro SemiBold"/>
                <a:ea typeface="Maven Pro SemiBold"/>
                <a:cs typeface="Maven Pro SemiBold"/>
                <a:sym typeface="Maven Pro SemiBold"/>
              </a:rPr>
              <a:t>, Unemployment, CPI, DayOfYear, Day, Month, Year)</a:t>
            </a:r>
            <a:endParaRPr sz="1820">
              <a:latin typeface="Maven Pro SemiBold"/>
              <a:ea typeface="Maven Pro SemiBold"/>
              <a:cs typeface="Maven Pro SemiBold"/>
              <a:sym typeface="Maven Pro SemiBold"/>
            </a:endParaRPr>
          </a:p>
        </p:txBody>
      </p:sp>
      <p:sp>
        <p:nvSpPr>
          <p:cNvPr id="510" name="Google Shape;510;p45"/>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Modelling</a:t>
            </a:r>
            <a:endParaRPr sz="1000" b="1">
              <a:solidFill>
                <a:srgbClr val="601F99"/>
              </a:solidFill>
              <a:latin typeface="Inter"/>
              <a:ea typeface="Inter"/>
              <a:cs typeface="Inter"/>
              <a:sym typeface="Inter"/>
            </a:endParaRPr>
          </a:p>
        </p:txBody>
      </p:sp>
      <p:graphicFrame>
        <p:nvGraphicFramePr>
          <p:cNvPr id="511" name="Google Shape;511;p45"/>
          <p:cNvGraphicFramePr/>
          <p:nvPr/>
        </p:nvGraphicFramePr>
        <p:xfrm>
          <a:off x="847325" y="1787138"/>
          <a:ext cx="7248950" cy="2740675"/>
        </p:xfrm>
        <a:graphic>
          <a:graphicData uri="http://schemas.openxmlformats.org/drawingml/2006/table">
            <a:tbl>
              <a:tblPr>
                <a:noFill/>
                <a:tableStyleId>{B77F16F5-8B54-4299-A01B-A5F8BE26B48F}</a:tableStyleId>
              </a:tblPr>
              <a:tblGrid>
                <a:gridCol w="2140150">
                  <a:extLst>
                    <a:ext uri="{9D8B030D-6E8A-4147-A177-3AD203B41FA5}">
                      <a16:colId xmlns:a16="http://schemas.microsoft.com/office/drawing/2014/main" val="20000"/>
                    </a:ext>
                  </a:extLst>
                </a:gridCol>
                <a:gridCol w="1710575">
                  <a:extLst>
                    <a:ext uri="{9D8B030D-6E8A-4147-A177-3AD203B41FA5}">
                      <a16:colId xmlns:a16="http://schemas.microsoft.com/office/drawing/2014/main" val="20001"/>
                    </a:ext>
                  </a:extLst>
                </a:gridCol>
                <a:gridCol w="1202125">
                  <a:extLst>
                    <a:ext uri="{9D8B030D-6E8A-4147-A177-3AD203B41FA5}">
                      <a16:colId xmlns:a16="http://schemas.microsoft.com/office/drawing/2014/main" val="20002"/>
                    </a:ext>
                  </a:extLst>
                </a:gridCol>
                <a:gridCol w="1242375">
                  <a:extLst>
                    <a:ext uri="{9D8B030D-6E8A-4147-A177-3AD203B41FA5}">
                      <a16:colId xmlns:a16="http://schemas.microsoft.com/office/drawing/2014/main" val="20003"/>
                    </a:ext>
                  </a:extLst>
                </a:gridCol>
                <a:gridCol w="953725">
                  <a:extLst>
                    <a:ext uri="{9D8B030D-6E8A-4147-A177-3AD203B41FA5}">
                      <a16:colId xmlns:a16="http://schemas.microsoft.com/office/drawing/2014/main" val="20004"/>
                    </a:ext>
                  </a:extLst>
                </a:gridCol>
              </a:tblGrid>
              <a:tr h="546275">
                <a:tc>
                  <a:txBody>
                    <a:bodyPr/>
                    <a:lstStyle/>
                    <a:p>
                      <a:pPr marL="0" lvl="0" indent="0" algn="ctr" rtl="0">
                        <a:spcBef>
                          <a:spcPts val="0"/>
                        </a:spcBef>
                        <a:spcAft>
                          <a:spcPts val="0"/>
                        </a:spcAft>
                        <a:buNone/>
                      </a:pPr>
                      <a:r>
                        <a:rPr lang="en" sz="1200" b="1"/>
                        <a:t>Jenis Regresi</a:t>
                      </a:r>
                      <a:endParaRPr sz="1200" b="1"/>
                    </a:p>
                  </a:txBody>
                  <a:tcPr marL="91425" marR="91425" marT="91425" marB="91425"/>
                </a:tc>
                <a:tc>
                  <a:txBody>
                    <a:bodyPr/>
                    <a:lstStyle/>
                    <a:p>
                      <a:pPr marL="0" lvl="0" indent="0" algn="ctr" rtl="0">
                        <a:spcBef>
                          <a:spcPts val="0"/>
                        </a:spcBef>
                        <a:spcAft>
                          <a:spcPts val="0"/>
                        </a:spcAft>
                        <a:buNone/>
                      </a:pPr>
                      <a:r>
                        <a:rPr lang="en" sz="1200" b="1"/>
                        <a:t>MSE</a:t>
                      </a:r>
                      <a:endParaRPr sz="1200" b="1"/>
                    </a:p>
                  </a:txBody>
                  <a:tcPr marL="91425" marR="91425" marT="91425" marB="91425"/>
                </a:tc>
                <a:tc>
                  <a:txBody>
                    <a:bodyPr/>
                    <a:lstStyle/>
                    <a:p>
                      <a:pPr marL="0" lvl="0" indent="0" algn="ctr" rtl="0">
                        <a:spcBef>
                          <a:spcPts val="0"/>
                        </a:spcBef>
                        <a:spcAft>
                          <a:spcPts val="0"/>
                        </a:spcAft>
                        <a:buNone/>
                      </a:pPr>
                      <a:r>
                        <a:rPr lang="en" sz="1200" b="1"/>
                        <a:t>MAE</a:t>
                      </a:r>
                      <a:endParaRPr sz="1200" b="1"/>
                    </a:p>
                  </a:txBody>
                  <a:tcPr marL="91425" marR="91425" marT="91425" marB="91425"/>
                </a:tc>
                <a:tc>
                  <a:txBody>
                    <a:bodyPr/>
                    <a:lstStyle/>
                    <a:p>
                      <a:pPr marL="0" lvl="0" indent="0" algn="ctr" rtl="0">
                        <a:spcBef>
                          <a:spcPts val="0"/>
                        </a:spcBef>
                        <a:spcAft>
                          <a:spcPts val="0"/>
                        </a:spcAft>
                        <a:buNone/>
                      </a:pPr>
                      <a:r>
                        <a:rPr lang="en" sz="1200" b="1"/>
                        <a:t>RMSE</a:t>
                      </a:r>
                      <a:endParaRPr sz="1200" b="1"/>
                    </a:p>
                  </a:txBody>
                  <a:tcPr marL="91425" marR="91425" marT="91425" marB="91425"/>
                </a:tc>
                <a:tc>
                  <a:txBody>
                    <a:bodyPr/>
                    <a:lstStyle/>
                    <a:p>
                      <a:pPr marL="0" lvl="0" indent="0" algn="ctr" rtl="0">
                        <a:spcBef>
                          <a:spcPts val="0"/>
                        </a:spcBef>
                        <a:spcAft>
                          <a:spcPts val="0"/>
                        </a:spcAft>
                        <a:buNone/>
                      </a:pPr>
                      <a:r>
                        <a:rPr lang="en" sz="1200" b="1"/>
                        <a:t>R2</a:t>
                      </a:r>
                      <a:endParaRPr sz="1200" b="1"/>
                    </a:p>
                  </a:txBody>
                  <a:tcPr marL="91425" marR="91425" marT="91425" marB="91425"/>
                </a:tc>
                <a:extLst>
                  <a:ext uri="{0D108BD9-81ED-4DB2-BD59-A6C34878D82A}">
                    <a16:rowId xmlns:a16="http://schemas.microsoft.com/office/drawing/2014/main" val="10000"/>
                  </a:ext>
                </a:extLst>
              </a:tr>
              <a:tr h="548600">
                <a:tc>
                  <a:txBody>
                    <a:bodyPr/>
                    <a:lstStyle/>
                    <a:p>
                      <a:pPr marL="0" lvl="0" indent="0" algn="l" rtl="0">
                        <a:spcBef>
                          <a:spcPts val="0"/>
                        </a:spcBef>
                        <a:spcAft>
                          <a:spcPts val="0"/>
                        </a:spcAft>
                        <a:buNone/>
                      </a:pPr>
                      <a:r>
                        <a:rPr lang="en" sz="1200"/>
                        <a:t>Linear Regression</a:t>
                      </a:r>
                      <a:endParaRPr sz="1200"/>
                    </a:p>
                  </a:txBody>
                  <a:tcPr marL="91425" marR="91425" marT="91425" marB="91425"/>
                </a:tc>
                <a:tc>
                  <a:txBody>
                    <a:bodyPr/>
                    <a:lstStyle/>
                    <a:p>
                      <a:pPr marL="0" lvl="0" indent="0" algn="l" rtl="0">
                        <a:spcBef>
                          <a:spcPts val="0"/>
                        </a:spcBef>
                        <a:spcAft>
                          <a:spcPts val="0"/>
                        </a:spcAft>
                        <a:buNone/>
                      </a:pPr>
                      <a:r>
                        <a:rPr lang="en" sz="1200"/>
                        <a:t>24533119154.290142</a:t>
                      </a:r>
                      <a:endParaRPr sz="1200"/>
                    </a:p>
                  </a:txBody>
                  <a:tcPr marL="91425" marR="91425" marT="91425" marB="91425"/>
                </a:tc>
                <a:tc>
                  <a:txBody>
                    <a:bodyPr/>
                    <a:lstStyle/>
                    <a:p>
                      <a:pPr marL="0" lvl="0" indent="0" algn="l" rtl="0">
                        <a:spcBef>
                          <a:spcPts val="0"/>
                        </a:spcBef>
                        <a:spcAft>
                          <a:spcPts val="0"/>
                        </a:spcAft>
                        <a:buNone/>
                      </a:pPr>
                      <a:r>
                        <a:rPr lang="en" sz="1200"/>
                        <a:t>97433.442109</a:t>
                      </a:r>
                      <a:endParaRPr sz="1200"/>
                    </a:p>
                  </a:txBody>
                  <a:tcPr marL="91425" marR="91425" marT="91425" marB="91425"/>
                </a:tc>
                <a:tc>
                  <a:txBody>
                    <a:bodyPr/>
                    <a:lstStyle/>
                    <a:p>
                      <a:pPr marL="0" lvl="0" indent="0" algn="l" rtl="0">
                        <a:spcBef>
                          <a:spcPts val="0"/>
                        </a:spcBef>
                        <a:spcAft>
                          <a:spcPts val="0"/>
                        </a:spcAft>
                        <a:buNone/>
                      </a:pPr>
                      <a:r>
                        <a:rPr lang="en" sz="1200"/>
                        <a:t>156630.517953</a:t>
                      </a:r>
                      <a:endParaRPr sz="1200"/>
                    </a:p>
                  </a:txBody>
                  <a:tcPr marL="91425" marR="91425" marT="91425" marB="91425"/>
                </a:tc>
                <a:tc>
                  <a:txBody>
                    <a:bodyPr/>
                    <a:lstStyle/>
                    <a:p>
                      <a:pPr marL="0" lvl="0" indent="0" algn="l" rtl="0">
                        <a:spcBef>
                          <a:spcPts val="0"/>
                        </a:spcBef>
                        <a:spcAft>
                          <a:spcPts val="0"/>
                        </a:spcAft>
                        <a:buNone/>
                      </a:pPr>
                      <a:r>
                        <a:rPr lang="en" sz="1200"/>
                        <a:t>0.922781</a:t>
                      </a:r>
                      <a:endParaRPr sz="1200"/>
                    </a:p>
                  </a:txBody>
                  <a:tcPr marL="91425" marR="91425" marT="91425" marB="91425"/>
                </a:tc>
                <a:extLst>
                  <a:ext uri="{0D108BD9-81ED-4DB2-BD59-A6C34878D82A}">
                    <a16:rowId xmlns:a16="http://schemas.microsoft.com/office/drawing/2014/main" val="10001"/>
                  </a:ext>
                </a:extLst>
              </a:tr>
              <a:tr h="548600">
                <a:tc>
                  <a:txBody>
                    <a:bodyPr/>
                    <a:lstStyle/>
                    <a:p>
                      <a:pPr marL="0" lvl="0" indent="0" algn="l" rtl="0">
                        <a:spcBef>
                          <a:spcPts val="0"/>
                        </a:spcBef>
                        <a:spcAft>
                          <a:spcPts val="0"/>
                        </a:spcAft>
                        <a:buNone/>
                      </a:pPr>
                      <a:r>
                        <a:rPr lang="en" sz="1200"/>
                        <a:t>Ridge Regression</a:t>
                      </a:r>
                      <a:endParaRPr sz="1200"/>
                    </a:p>
                  </a:txBody>
                  <a:tcPr marL="91425" marR="91425" marT="91425" marB="91425"/>
                </a:tc>
                <a:tc>
                  <a:txBody>
                    <a:bodyPr/>
                    <a:lstStyle/>
                    <a:p>
                      <a:pPr marL="0" lvl="0" indent="0" algn="l" rtl="0">
                        <a:spcBef>
                          <a:spcPts val="0"/>
                        </a:spcBef>
                        <a:spcAft>
                          <a:spcPts val="0"/>
                        </a:spcAft>
                        <a:buNone/>
                      </a:pPr>
                      <a:r>
                        <a:rPr lang="en" sz="1200"/>
                        <a:t>24969999125.138641</a:t>
                      </a:r>
                      <a:endParaRPr sz="1200"/>
                    </a:p>
                  </a:txBody>
                  <a:tcPr marL="91425" marR="91425" marT="91425" marB="91425"/>
                </a:tc>
                <a:tc>
                  <a:txBody>
                    <a:bodyPr/>
                    <a:lstStyle/>
                    <a:p>
                      <a:pPr marL="0" lvl="0" indent="0" algn="l" rtl="0">
                        <a:spcBef>
                          <a:spcPts val="0"/>
                        </a:spcBef>
                        <a:spcAft>
                          <a:spcPts val="0"/>
                        </a:spcAft>
                        <a:buNone/>
                      </a:pPr>
                      <a:r>
                        <a:rPr lang="en" sz="1200"/>
                        <a:t>97883.186645</a:t>
                      </a:r>
                      <a:endParaRPr sz="1200"/>
                    </a:p>
                  </a:txBody>
                  <a:tcPr marL="91425" marR="91425" marT="91425" marB="91425"/>
                </a:tc>
                <a:tc>
                  <a:txBody>
                    <a:bodyPr/>
                    <a:lstStyle/>
                    <a:p>
                      <a:pPr marL="0" lvl="0" indent="0" algn="l" rtl="0">
                        <a:spcBef>
                          <a:spcPts val="0"/>
                        </a:spcBef>
                        <a:spcAft>
                          <a:spcPts val="0"/>
                        </a:spcAft>
                        <a:buNone/>
                      </a:pPr>
                      <a:r>
                        <a:rPr lang="en" sz="1200"/>
                        <a:t>158018.983433</a:t>
                      </a:r>
                      <a:endParaRPr sz="1200"/>
                    </a:p>
                  </a:txBody>
                  <a:tcPr marL="91425" marR="91425" marT="91425" marB="91425"/>
                </a:tc>
                <a:tc>
                  <a:txBody>
                    <a:bodyPr/>
                    <a:lstStyle/>
                    <a:p>
                      <a:pPr marL="0" lvl="0" indent="0" algn="l" rtl="0">
                        <a:spcBef>
                          <a:spcPts val="0"/>
                        </a:spcBef>
                        <a:spcAft>
                          <a:spcPts val="0"/>
                        </a:spcAft>
                        <a:buNone/>
                      </a:pPr>
                      <a:r>
                        <a:rPr lang="en" sz="1200"/>
                        <a:t>0.921405</a:t>
                      </a:r>
                      <a:endParaRPr sz="1200"/>
                    </a:p>
                  </a:txBody>
                  <a:tcPr marL="91425" marR="91425" marT="91425" marB="91425"/>
                </a:tc>
                <a:extLst>
                  <a:ext uri="{0D108BD9-81ED-4DB2-BD59-A6C34878D82A}">
                    <a16:rowId xmlns:a16="http://schemas.microsoft.com/office/drawing/2014/main" val="10002"/>
                  </a:ext>
                </a:extLst>
              </a:tr>
              <a:tr h="548600">
                <a:tc>
                  <a:txBody>
                    <a:bodyPr/>
                    <a:lstStyle/>
                    <a:p>
                      <a:pPr marL="0" lvl="0" indent="0" algn="l" rtl="0">
                        <a:spcBef>
                          <a:spcPts val="0"/>
                        </a:spcBef>
                        <a:spcAft>
                          <a:spcPts val="0"/>
                        </a:spcAft>
                        <a:buNone/>
                      </a:pPr>
                      <a:r>
                        <a:rPr lang="en" sz="1200"/>
                        <a:t>Decision Tree Regressor</a:t>
                      </a:r>
                      <a:endParaRPr sz="1200"/>
                    </a:p>
                  </a:txBody>
                  <a:tcPr marL="91425" marR="91425" marT="91425" marB="91425"/>
                </a:tc>
                <a:tc>
                  <a:txBody>
                    <a:bodyPr/>
                    <a:lstStyle/>
                    <a:p>
                      <a:pPr marL="0" lvl="0" indent="0" algn="l" rtl="0">
                        <a:spcBef>
                          <a:spcPts val="0"/>
                        </a:spcBef>
                        <a:spcAft>
                          <a:spcPts val="0"/>
                        </a:spcAft>
                        <a:buNone/>
                      </a:pPr>
                      <a:r>
                        <a:rPr lang="en" sz="1200"/>
                        <a:t>29978938907.623966</a:t>
                      </a:r>
                      <a:endParaRPr sz="1200"/>
                    </a:p>
                  </a:txBody>
                  <a:tcPr marL="91425" marR="91425" marT="91425" marB="91425"/>
                </a:tc>
                <a:tc>
                  <a:txBody>
                    <a:bodyPr/>
                    <a:lstStyle/>
                    <a:p>
                      <a:pPr marL="0" lvl="0" indent="0" algn="l" rtl="0">
                        <a:spcBef>
                          <a:spcPts val="0"/>
                        </a:spcBef>
                        <a:spcAft>
                          <a:spcPts val="0"/>
                        </a:spcAft>
                        <a:buNone/>
                      </a:pPr>
                      <a:r>
                        <a:rPr lang="en" sz="1200"/>
                        <a:t>88938.009281</a:t>
                      </a:r>
                      <a:endParaRPr sz="1200"/>
                    </a:p>
                  </a:txBody>
                  <a:tcPr marL="91425" marR="91425" marT="91425" marB="91425"/>
                </a:tc>
                <a:tc>
                  <a:txBody>
                    <a:bodyPr/>
                    <a:lstStyle/>
                    <a:p>
                      <a:pPr marL="0" lvl="0" indent="0" algn="l" rtl="0">
                        <a:spcBef>
                          <a:spcPts val="0"/>
                        </a:spcBef>
                        <a:spcAft>
                          <a:spcPts val="0"/>
                        </a:spcAft>
                        <a:buNone/>
                      </a:pPr>
                      <a:r>
                        <a:rPr lang="en" sz="1200"/>
                        <a:t>173144.271946</a:t>
                      </a:r>
                      <a:endParaRPr sz="1200"/>
                    </a:p>
                  </a:txBody>
                  <a:tcPr marL="91425" marR="91425" marT="91425" marB="91425"/>
                </a:tc>
                <a:tc>
                  <a:txBody>
                    <a:bodyPr/>
                    <a:lstStyle/>
                    <a:p>
                      <a:pPr marL="0" lvl="0" indent="0" algn="l" rtl="0">
                        <a:spcBef>
                          <a:spcPts val="0"/>
                        </a:spcBef>
                        <a:spcAft>
                          <a:spcPts val="0"/>
                        </a:spcAft>
                        <a:buNone/>
                      </a:pPr>
                      <a:r>
                        <a:rPr lang="en" sz="1200"/>
                        <a:t>0.905639</a:t>
                      </a:r>
                      <a:endParaRPr sz="1200"/>
                    </a:p>
                  </a:txBody>
                  <a:tcPr marL="91425" marR="91425" marT="91425" marB="91425"/>
                </a:tc>
                <a:extLst>
                  <a:ext uri="{0D108BD9-81ED-4DB2-BD59-A6C34878D82A}">
                    <a16:rowId xmlns:a16="http://schemas.microsoft.com/office/drawing/2014/main" val="10003"/>
                  </a:ext>
                </a:extLst>
              </a:tr>
              <a:tr h="548600">
                <a:tc>
                  <a:txBody>
                    <a:bodyPr/>
                    <a:lstStyle/>
                    <a:p>
                      <a:pPr marL="0" lvl="0" indent="0" algn="l" rtl="0">
                        <a:spcBef>
                          <a:spcPts val="0"/>
                        </a:spcBef>
                        <a:spcAft>
                          <a:spcPts val="0"/>
                        </a:spcAft>
                        <a:buNone/>
                      </a:pPr>
                      <a:r>
                        <a:rPr lang="en" sz="1200"/>
                        <a:t>Random Forest Resgressor</a:t>
                      </a:r>
                      <a:endParaRPr sz="1200"/>
                    </a:p>
                  </a:txBody>
                  <a:tcPr marL="91425" marR="91425" marT="91425" marB="91425"/>
                </a:tc>
                <a:tc>
                  <a:txBody>
                    <a:bodyPr/>
                    <a:lstStyle/>
                    <a:p>
                      <a:pPr marL="0" lvl="0" indent="0" algn="l" rtl="0">
                        <a:spcBef>
                          <a:spcPts val="0"/>
                        </a:spcBef>
                        <a:spcAft>
                          <a:spcPts val="0"/>
                        </a:spcAft>
                        <a:buNone/>
                      </a:pPr>
                      <a:r>
                        <a:rPr lang="en" sz="1200"/>
                        <a:t>20543483549.635277</a:t>
                      </a:r>
                      <a:endParaRPr sz="1200"/>
                    </a:p>
                  </a:txBody>
                  <a:tcPr marL="91425" marR="91425" marT="91425" marB="91425"/>
                </a:tc>
                <a:tc>
                  <a:txBody>
                    <a:bodyPr/>
                    <a:lstStyle/>
                    <a:p>
                      <a:pPr marL="0" lvl="0" indent="0" algn="l" rtl="0">
                        <a:spcBef>
                          <a:spcPts val="0"/>
                        </a:spcBef>
                        <a:spcAft>
                          <a:spcPts val="0"/>
                        </a:spcAft>
                        <a:buNone/>
                      </a:pPr>
                      <a:r>
                        <a:rPr lang="en" sz="1200"/>
                        <a:t>72621.730606</a:t>
                      </a:r>
                      <a:endParaRPr sz="1200"/>
                    </a:p>
                  </a:txBody>
                  <a:tcPr marL="91425" marR="91425" marT="91425" marB="91425"/>
                </a:tc>
                <a:tc>
                  <a:txBody>
                    <a:bodyPr/>
                    <a:lstStyle/>
                    <a:p>
                      <a:pPr marL="0" lvl="0" indent="0" algn="l" rtl="0">
                        <a:spcBef>
                          <a:spcPts val="0"/>
                        </a:spcBef>
                        <a:spcAft>
                          <a:spcPts val="0"/>
                        </a:spcAft>
                        <a:buNone/>
                      </a:pPr>
                      <a:r>
                        <a:rPr lang="en" sz="1200"/>
                        <a:t>143329.981336</a:t>
                      </a:r>
                      <a:endParaRPr sz="1200"/>
                    </a:p>
                  </a:txBody>
                  <a:tcPr marL="91425" marR="91425" marT="91425" marB="91425"/>
                </a:tc>
                <a:tc>
                  <a:txBody>
                    <a:bodyPr/>
                    <a:lstStyle/>
                    <a:p>
                      <a:pPr marL="0" lvl="0" indent="0" algn="l" rtl="0">
                        <a:spcBef>
                          <a:spcPts val="0"/>
                        </a:spcBef>
                        <a:spcAft>
                          <a:spcPts val="0"/>
                        </a:spcAft>
                        <a:buNone/>
                      </a:pPr>
                      <a:r>
                        <a:rPr lang="en" sz="1200"/>
                        <a:t>0.935338</a:t>
                      </a:r>
                      <a:endParaRPr sz="1200"/>
                    </a:p>
                  </a:txBody>
                  <a:tcPr marL="91425" marR="91425" marT="91425" marB="91425"/>
                </a:tc>
                <a:extLst>
                  <a:ext uri="{0D108BD9-81ED-4DB2-BD59-A6C34878D82A}">
                    <a16:rowId xmlns:a16="http://schemas.microsoft.com/office/drawing/2014/main" val="10004"/>
                  </a:ext>
                </a:extLst>
              </a:tr>
            </a:tbl>
          </a:graphicData>
        </a:graphic>
      </p:graphicFrame>
      <p:sp>
        <p:nvSpPr>
          <p:cNvPr id="512" name="Google Shape;512;p45"/>
          <p:cNvSpPr/>
          <p:nvPr/>
        </p:nvSpPr>
        <p:spPr>
          <a:xfrm>
            <a:off x="947525" y="4001175"/>
            <a:ext cx="7248900" cy="548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6"/>
          <p:cNvSpPr txBox="1">
            <a:spLocks noGrp="1"/>
          </p:cNvSpPr>
          <p:nvPr>
            <p:ph type="body" idx="1"/>
          </p:nvPr>
        </p:nvSpPr>
        <p:spPr>
          <a:xfrm>
            <a:off x="311700" y="1492925"/>
            <a:ext cx="4123500" cy="2924400"/>
          </a:xfrm>
          <a:prstGeom prst="rect">
            <a:avLst/>
          </a:prstGeom>
        </p:spPr>
        <p:txBody>
          <a:bodyPr spcFirstLastPara="1" wrap="square" lIns="91425" tIns="91425" rIns="91425" bIns="91425" anchor="t" anchorCtr="0">
            <a:noAutofit/>
          </a:bodyPr>
          <a:lstStyle/>
          <a:p>
            <a:pPr marL="914400" lvl="0" indent="-317500" algn="l" rtl="0">
              <a:spcBef>
                <a:spcPts val="0"/>
              </a:spcBef>
              <a:spcAft>
                <a:spcPts val="0"/>
              </a:spcAft>
              <a:buClr>
                <a:srgbClr val="BF9000"/>
              </a:buClr>
              <a:buSzPts val="1400"/>
              <a:buFont typeface="Roboto"/>
              <a:buChar char="-"/>
            </a:pPr>
            <a:r>
              <a:rPr lang="en" sz="1400" b="1">
                <a:solidFill>
                  <a:srgbClr val="BF9000"/>
                </a:solidFill>
                <a:highlight>
                  <a:schemeClr val="lt1"/>
                </a:highlight>
                <a:latin typeface="Roboto"/>
                <a:ea typeface="Roboto"/>
                <a:cs typeface="Roboto"/>
                <a:sym typeface="Roboto"/>
              </a:rPr>
              <a:t>Cross validation = 5</a:t>
            </a:r>
            <a:endParaRPr sz="1400" b="1">
              <a:solidFill>
                <a:srgbClr val="BF9000"/>
              </a:solidFill>
              <a:highlight>
                <a:schemeClr val="lt1"/>
              </a:highlight>
              <a:latin typeface="Roboto"/>
              <a:ea typeface="Roboto"/>
              <a:cs typeface="Roboto"/>
              <a:sym typeface="Roboto"/>
            </a:endParaRPr>
          </a:p>
          <a:p>
            <a:pPr marL="914400" lvl="0" indent="-317500" algn="l" rtl="0">
              <a:spcBef>
                <a:spcPts val="0"/>
              </a:spcBef>
              <a:spcAft>
                <a:spcPts val="0"/>
              </a:spcAft>
              <a:buClr>
                <a:srgbClr val="BF9000"/>
              </a:buClr>
              <a:buSzPts val="1400"/>
              <a:buFont typeface="Roboto"/>
              <a:buChar char="-"/>
            </a:pPr>
            <a:r>
              <a:rPr lang="en" sz="1400" b="1">
                <a:solidFill>
                  <a:srgbClr val="BF9000"/>
                </a:solidFill>
                <a:highlight>
                  <a:schemeClr val="lt1"/>
                </a:highlight>
                <a:latin typeface="Roboto"/>
                <a:ea typeface="Roboto"/>
                <a:cs typeface="Roboto"/>
                <a:sym typeface="Roboto"/>
              </a:rPr>
              <a:t>n_itter = 50</a:t>
            </a:r>
            <a:endParaRPr sz="1400" b="1">
              <a:solidFill>
                <a:srgbClr val="BF9000"/>
              </a:solidFill>
              <a:highlight>
                <a:schemeClr val="lt1"/>
              </a:highlight>
              <a:latin typeface="Roboto"/>
              <a:ea typeface="Roboto"/>
              <a:cs typeface="Roboto"/>
              <a:sym typeface="Roboto"/>
            </a:endParaRPr>
          </a:p>
          <a:p>
            <a:pPr marL="457200" lvl="0" indent="0" algn="l" rtl="0">
              <a:spcBef>
                <a:spcPts val="1000"/>
              </a:spcBef>
              <a:spcAft>
                <a:spcPts val="1000"/>
              </a:spcAft>
              <a:buNone/>
            </a:pPr>
            <a:r>
              <a:rPr lang="en">
                <a:solidFill>
                  <a:schemeClr val="dk1"/>
                </a:solidFill>
                <a:highlight>
                  <a:schemeClr val="lt1"/>
                </a:highlight>
                <a:latin typeface="Roboto"/>
                <a:ea typeface="Roboto"/>
                <a:cs typeface="Roboto"/>
                <a:sym typeface="Roboto"/>
              </a:rPr>
              <a:t>Setelah dilakukan Random Forest Hyperparameter Tuning, terjadi peningkatan akurasi terhadap model sebesar </a:t>
            </a:r>
            <a:r>
              <a:rPr lang="en" sz="2300" b="1">
                <a:solidFill>
                  <a:schemeClr val="dk1"/>
                </a:solidFill>
                <a:highlight>
                  <a:schemeClr val="lt1"/>
                </a:highlight>
                <a:latin typeface="Roboto"/>
                <a:ea typeface="Roboto"/>
                <a:cs typeface="Roboto"/>
                <a:sym typeface="Roboto"/>
              </a:rPr>
              <a:t>6.8%</a:t>
            </a:r>
            <a:endParaRPr sz="2600" b="1">
              <a:solidFill>
                <a:schemeClr val="dk1"/>
              </a:solidFill>
              <a:highlight>
                <a:schemeClr val="lt1"/>
              </a:highlight>
              <a:latin typeface="Inter"/>
              <a:ea typeface="Inter"/>
              <a:cs typeface="Inter"/>
              <a:sym typeface="Inter"/>
            </a:endParaRPr>
          </a:p>
        </p:txBody>
      </p:sp>
      <p:sp>
        <p:nvSpPr>
          <p:cNvPr id="518" name="Google Shape;518;p46"/>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519" name="Google Shape;519;p46"/>
          <p:cNvGrpSpPr/>
          <p:nvPr/>
        </p:nvGrpSpPr>
        <p:grpSpPr>
          <a:xfrm>
            <a:off x="7503019" y="95797"/>
            <a:ext cx="1516771" cy="323122"/>
            <a:chOff x="400885" y="325214"/>
            <a:chExt cx="2298835" cy="489727"/>
          </a:xfrm>
        </p:grpSpPr>
        <p:pic>
          <p:nvPicPr>
            <p:cNvPr id="520" name="Google Shape;520;p46"/>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521" name="Google Shape;521;p46"/>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522" name="Google Shape;522;p46"/>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523" name="Google Shape;523;p46"/>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524" name="Google Shape;524;p46"/>
          <p:cNvSpPr txBox="1">
            <a:spLocks noGrp="1"/>
          </p:cNvSpPr>
          <p:nvPr>
            <p:ph type="title"/>
          </p:nvPr>
        </p:nvSpPr>
        <p:spPr>
          <a:xfrm>
            <a:off x="311700" y="673625"/>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Random Forest HyperParameter Tuning</a:t>
            </a:r>
            <a:endParaRPr sz="2820">
              <a:solidFill>
                <a:srgbClr val="A338EB"/>
              </a:solidFill>
              <a:latin typeface="Maven Pro SemiBold"/>
              <a:ea typeface="Maven Pro SemiBold"/>
              <a:cs typeface="Maven Pro SemiBold"/>
              <a:sym typeface="Maven Pro SemiBold"/>
            </a:endParaRPr>
          </a:p>
        </p:txBody>
      </p:sp>
      <p:sp>
        <p:nvSpPr>
          <p:cNvPr id="525" name="Google Shape;525;p46"/>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Modelling</a:t>
            </a:r>
            <a:endParaRPr sz="1000" b="1">
              <a:solidFill>
                <a:srgbClr val="601F99"/>
              </a:solidFill>
              <a:latin typeface="Inter"/>
              <a:ea typeface="Inter"/>
              <a:cs typeface="Inter"/>
              <a:sym typeface="Inter"/>
            </a:endParaRPr>
          </a:p>
        </p:txBody>
      </p:sp>
      <p:sp>
        <p:nvSpPr>
          <p:cNvPr id="526" name="Google Shape;526;p46"/>
          <p:cNvSpPr txBox="1">
            <a:spLocks noGrp="1"/>
          </p:cNvSpPr>
          <p:nvPr>
            <p:ph type="body" idx="1"/>
          </p:nvPr>
        </p:nvSpPr>
        <p:spPr>
          <a:xfrm>
            <a:off x="5688375" y="2237600"/>
            <a:ext cx="3039900" cy="752100"/>
          </a:xfrm>
          <a:prstGeom prst="rect">
            <a:avLst/>
          </a:prstGeom>
        </p:spPr>
        <p:txBody>
          <a:bodyPr spcFirstLastPara="1" wrap="square" lIns="91425" tIns="91425" rIns="91425" bIns="91425" anchor="t" anchorCtr="0">
            <a:noAutofit/>
          </a:bodyPr>
          <a:lstStyle/>
          <a:p>
            <a:pPr marL="457200" lvl="0" indent="0" algn="l" rtl="0">
              <a:spcBef>
                <a:spcPts val="0"/>
              </a:spcBef>
              <a:spcAft>
                <a:spcPts val="1000"/>
              </a:spcAft>
              <a:buNone/>
            </a:pPr>
            <a:r>
              <a:rPr lang="en">
                <a:solidFill>
                  <a:schemeClr val="dk1"/>
                </a:solidFill>
                <a:highlight>
                  <a:schemeClr val="lt1"/>
                </a:highlight>
                <a:latin typeface="Roboto"/>
                <a:ea typeface="Roboto"/>
                <a:cs typeface="Roboto"/>
                <a:sym typeface="Roboto"/>
              </a:rPr>
              <a:t>Sehingga, final model memiliki nilai evaluasi R2 menjadi 0.943</a:t>
            </a:r>
            <a:endParaRPr sz="2600" b="1">
              <a:solidFill>
                <a:schemeClr val="dk1"/>
              </a:solidFill>
              <a:highlight>
                <a:schemeClr val="lt1"/>
              </a:highlight>
              <a:latin typeface="Inter"/>
              <a:ea typeface="Inter"/>
              <a:cs typeface="Inter"/>
              <a:sym typeface="Inter"/>
            </a:endParaRPr>
          </a:p>
        </p:txBody>
      </p:sp>
      <p:cxnSp>
        <p:nvCxnSpPr>
          <p:cNvPr id="527" name="Google Shape;527;p46"/>
          <p:cNvCxnSpPr>
            <a:stCxn id="517" idx="3"/>
          </p:cNvCxnSpPr>
          <p:nvPr/>
        </p:nvCxnSpPr>
        <p:spPr>
          <a:xfrm rot="10800000" flipH="1">
            <a:off x="4435200" y="2942225"/>
            <a:ext cx="1242300" cy="12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7"/>
          <p:cNvSpPr txBox="1">
            <a:spLocks noGrp="1"/>
          </p:cNvSpPr>
          <p:nvPr>
            <p:ph type="body" idx="1"/>
          </p:nvPr>
        </p:nvSpPr>
        <p:spPr>
          <a:xfrm>
            <a:off x="311700" y="1492925"/>
            <a:ext cx="7785000" cy="29244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chemeClr val="dk1"/>
              </a:buClr>
              <a:buSzPts val="1700"/>
              <a:buFont typeface="Roboto"/>
              <a:buChar char="-"/>
            </a:pPr>
            <a:r>
              <a:rPr lang="en" sz="1700">
                <a:solidFill>
                  <a:schemeClr val="dk1"/>
                </a:solidFill>
                <a:highlight>
                  <a:schemeClr val="lt1"/>
                </a:highlight>
                <a:latin typeface="Roboto"/>
                <a:ea typeface="Roboto"/>
                <a:cs typeface="Roboto"/>
                <a:sym typeface="Roboto"/>
              </a:rPr>
              <a:t>Model terbaik yang menjadi final model pada projek ini adalah : </a:t>
            </a:r>
            <a:r>
              <a:rPr lang="en" sz="1700" b="1">
                <a:solidFill>
                  <a:schemeClr val="dk1"/>
                </a:solidFill>
                <a:highlight>
                  <a:schemeClr val="lt1"/>
                </a:highlight>
                <a:latin typeface="Roboto"/>
                <a:ea typeface="Roboto"/>
                <a:cs typeface="Roboto"/>
                <a:sym typeface="Roboto"/>
              </a:rPr>
              <a:t>Random Forest Regressor Hyperparameter Tuning </a:t>
            </a:r>
            <a:r>
              <a:rPr lang="en" sz="1700">
                <a:solidFill>
                  <a:schemeClr val="dk1"/>
                </a:solidFill>
                <a:highlight>
                  <a:schemeClr val="lt1"/>
                </a:highlight>
                <a:latin typeface="Roboto"/>
                <a:ea typeface="Roboto"/>
                <a:cs typeface="Roboto"/>
                <a:sym typeface="Roboto"/>
              </a:rPr>
              <a:t>dengan nilai R2 akhir sebesar 0.94</a:t>
            </a:r>
            <a:endParaRPr sz="1700">
              <a:solidFill>
                <a:schemeClr val="dk1"/>
              </a:solidFill>
              <a:highlight>
                <a:schemeClr val="lt1"/>
              </a:highlight>
              <a:latin typeface="Roboto"/>
              <a:ea typeface="Roboto"/>
              <a:cs typeface="Roboto"/>
              <a:sym typeface="Roboto"/>
            </a:endParaRPr>
          </a:p>
          <a:p>
            <a:pPr marL="457200" lvl="0" indent="-336550" algn="l" rtl="0">
              <a:spcBef>
                <a:spcPts val="1000"/>
              </a:spcBef>
              <a:spcAft>
                <a:spcPts val="0"/>
              </a:spcAft>
              <a:buClr>
                <a:schemeClr val="dk1"/>
              </a:buClr>
              <a:buSzPts val="1700"/>
              <a:buFont typeface="Roboto"/>
              <a:buChar char="-"/>
            </a:pPr>
            <a:r>
              <a:rPr lang="en" sz="1700">
                <a:solidFill>
                  <a:schemeClr val="dk1"/>
                </a:solidFill>
                <a:highlight>
                  <a:schemeClr val="lt1"/>
                </a:highlight>
                <a:latin typeface="Roboto"/>
                <a:ea typeface="Roboto"/>
                <a:cs typeface="Roboto"/>
                <a:sym typeface="Roboto"/>
              </a:rPr>
              <a:t>Variabel independen adalah semua kolom, yaitu : </a:t>
            </a:r>
            <a:r>
              <a:rPr lang="en" sz="1700" b="1">
                <a:solidFill>
                  <a:schemeClr val="dk1"/>
                </a:solidFill>
                <a:highlight>
                  <a:schemeClr val="lt1"/>
                </a:highlight>
                <a:latin typeface="Roboto"/>
                <a:ea typeface="Roboto"/>
                <a:cs typeface="Roboto"/>
                <a:sym typeface="Roboto"/>
              </a:rPr>
              <a:t>Store, Holiday_Flag, Temperature, Fuel_Price, Unemployment, DayOfYear, Day, Month, Year</a:t>
            </a:r>
            <a:endParaRPr sz="1700" b="1">
              <a:solidFill>
                <a:schemeClr val="dk1"/>
              </a:solidFill>
              <a:highlight>
                <a:schemeClr val="lt1"/>
              </a:highlight>
              <a:latin typeface="Roboto"/>
              <a:ea typeface="Roboto"/>
              <a:cs typeface="Roboto"/>
              <a:sym typeface="Roboto"/>
            </a:endParaRPr>
          </a:p>
          <a:p>
            <a:pPr marL="457200" lvl="0" indent="-336550" algn="l" rtl="0">
              <a:spcBef>
                <a:spcPts val="1000"/>
              </a:spcBef>
              <a:spcAft>
                <a:spcPts val="1000"/>
              </a:spcAft>
              <a:buClr>
                <a:schemeClr val="dk1"/>
              </a:buClr>
              <a:buSzPts val="1700"/>
              <a:buFont typeface="Roboto"/>
              <a:buChar char="-"/>
            </a:pPr>
            <a:r>
              <a:rPr lang="en" sz="1700">
                <a:solidFill>
                  <a:schemeClr val="dk1"/>
                </a:solidFill>
                <a:highlight>
                  <a:schemeClr val="lt1"/>
                </a:highlight>
                <a:latin typeface="Roboto"/>
                <a:ea typeface="Roboto"/>
                <a:cs typeface="Roboto"/>
                <a:sym typeface="Roboto"/>
              </a:rPr>
              <a:t>Variabel dependen : </a:t>
            </a:r>
            <a:r>
              <a:rPr lang="en" sz="1700" b="1">
                <a:solidFill>
                  <a:schemeClr val="dk1"/>
                </a:solidFill>
                <a:highlight>
                  <a:schemeClr val="lt1"/>
                </a:highlight>
                <a:latin typeface="Roboto"/>
                <a:ea typeface="Roboto"/>
                <a:cs typeface="Roboto"/>
                <a:sym typeface="Roboto"/>
              </a:rPr>
              <a:t>Weekly_Sales</a:t>
            </a:r>
            <a:endParaRPr sz="1700" b="1">
              <a:solidFill>
                <a:schemeClr val="dk1"/>
              </a:solidFill>
              <a:highlight>
                <a:schemeClr val="lt1"/>
              </a:highlight>
              <a:latin typeface="Roboto"/>
              <a:ea typeface="Roboto"/>
              <a:cs typeface="Roboto"/>
              <a:sym typeface="Roboto"/>
            </a:endParaRPr>
          </a:p>
        </p:txBody>
      </p:sp>
      <p:sp>
        <p:nvSpPr>
          <p:cNvPr id="533" name="Google Shape;533;p47"/>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534" name="Google Shape;534;p47"/>
          <p:cNvGrpSpPr/>
          <p:nvPr/>
        </p:nvGrpSpPr>
        <p:grpSpPr>
          <a:xfrm>
            <a:off x="7503019" y="95797"/>
            <a:ext cx="1516771" cy="323122"/>
            <a:chOff x="400885" y="325214"/>
            <a:chExt cx="2298835" cy="489727"/>
          </a:xfrm>
        </p:grpSpPr>
        <p:pic>
          <p:nvPicPr>
            <p:cNvPr id="535" name="Google Shape;535;p47"/>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536" name="Google Shape;536;p47"/>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537" name="Google Shape;537;p47"/>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538" name="Google Shape;538;p47"/>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539" name="Google Shape;539;p47"/>
          <p:cNvSpPr txBox="1">
            <a:spLocks noGrp="1"/>
          </p:cNvSpPr>
          <p:nvPr>
            <p:ph type="title"/>
          </p:nvPr>
        </p:nvSpPr>
        <p:spPr>
          <a:xfrm>
            <a:off x="311700" y="673625"/>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Final Model</a:t>
            </a:r>
            <a:endParaRPr sz="2820">
              <a:solidFill>
                <a:srgbClr val="A338EB"/>
              </a:solidFill>
              <a:latin typeface="Maven Pro SemiBold"/>
              <a:ea typeface="Maven Pro SemiBold"/>
              <a:cs typeface="Maven Pro SemiBold"/>
              <a:sym typeface="Maven Pro SemiBold"/>
            </a:endParaRPr>
          </a:p>
        </p:txBody>
      </p:sp>
      <p:sp>
        <p:nvSpPr>
          <p:cNvPr id="540" name="Google Shape;540;p47"/>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Modelling</a:t>
            </a:r>
            <a:endParaRPr sz="1000" b="1">
              <a:solidFill>
                <a:srgbClr val="601F99"/>
              </a:solidFill>
              <a:latin typeface="Inter"/>
              <a:ea typeface="Inter"/>
              <a:cs typeface="Inter"/>
              <a:sym typeface="Inte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601F99"/>
        </a:solidFill>
        <a:effectLst/>
      </p:bgPr>
    </p:bg>
    <p:spTree>
      <p:nvGrpSpPr>
        <p:cNvPr id="1" name="Shape 544"/>
        <p:cNvGrpSpPr/>
        <p:nvPr/>
      </p:nvGrpSpPr>
      <p:grpSpPr>
        <a:xfrm>
          <a:off x="0" y="0"/>
          <a:ext cx="0" cy="0"/>
          <a:chOff x="0" y="0"/>
          <a:chExt cx="0" cy="0"/>
        </a:xfrm>
      </p:grpSpPr>
      <p:sp>
        <p:nvSpPr>
          <p:cNvPr id="545" name="Google Shape;545;p48"/>
          <p:cNvSpPr txBox="1">
            <a:spLocks noGrp="1"/>
          </p:cNvSpPr>
          <p:nvPr>
            <p:ph type="title"/>
          </p:nvPr>
        </p:nvSpPr>
        <p:spPr>
          <a:xfrm>
            <a:off x="537425" y="1457350"/>
            <a:ext cx="5455500" cy="178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solidFill>
                  <a:schemeClr val="lt1"/>
                </a:solidFill>
                <a:latin typeface="Maven Pro SemiBold"/>
                <a:ea typeface="Maven Pro SemiBold"/>
                <a:cs typeface="Maven Pro SemiBold"/>
                <a:sym typeface="Maven Pro SemiBold"/>
              </a:rPr>
              <a:t>Conclusion</a:t>
            </a:r>
            <a:endParaRPr sz="3600">
              <a:solidFill>
                <a:schemeClr val="lt1"/>
              </a:solidFill>
              <a:latin typeface="Maven Pro SemiBold"/>
              <a:ea typeface="Maven Pro SemiBold"/>
              <a:cs typeface="Maven Pro SemiBold"/>
              <a:sym typeface="Maven Pro SemiBold"/>
            </a:endParaRPr>
          </a:p>
        </p:txBody>
      </p:sp>
      <p:pic>
        <p:nvPicPr>
          <p:cNvPr id="546" name="Google Shape;546;p48"/>
          <p:cNvPicPr preferRelativeResize="0"/>
          <p:nvPr/>
        </p:nvPicPr>
        <p:blipFill rotWithShape="1">
          <a:blip r:embed="rId3">
            <a:alphaModFix amt="50000"/>
          </a:blip>
          <a:srcRect r="43100" b="39246"/>
          <a:stretch/>
        </p:blipFill>
        <p:spPr>
          <a:xfrm>
            <a:off x="5082000" y="1401150"/>
            <a:ext cx="4061998" cy="3742351"/>
          </a:xfrm>
          <a:prstGeom prst="rect">
            <a:avLst/>
          </a:prstGeom>
          <a:noFill/>
          <a:ln>
            <a:noFill/>
          </a:ln>
        </p:spPr>
      </p:pic>
      <p:sp>
        <p:nvSpPr>
          <p:cNvPr id="547" name="Google Shape;547;p48"/>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lt1"/>
                </a:solidFill>
                <a:latin typeface="Inter"/>
                <a:ea typeface="Inter"/>
                <a:cs typeface="Inter"/>
                <a:sym typeface="Inter"/>
              </a:rPr>
              <a:t>© 2022 Program Studi Independen Bersertifikat Zenius Bersama Kampus Merdeka</a:t>
            </a:r>
            <a:endParaRPr sz="900">
              <a:solidFill>
                <a:schemeClr val="lt1"/>
              </a:solidFill>
              <a:latin typeface="Inter"/>
              <a:ea typeface="Inter"/>
              <a:cs typeface="Inter"/>
              <a:sym typeface="Inter"/>
            </a:endParaRPr>
          </a:p>
        </p:txBody>
      </p:sp>
      <p:sp>
        <p:nvSpPr>
          <p:cNvPr id="548" name="Google Shape;548;p48"/>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601F99"/>
                </a:solidFill>
                <a:latin typeface="Inter"/>
                <a:ea typeface="Inter"/>
                <a:cs typeface="Inter"/>
                <a:sym typeface="Inter"/>
              </a:rPr>
              <a:t>PUT THE TOPIC HERE AS OVERHEAD</a:t>
            </a:r>
            <a:endParaRPr sz="1000" b="1">
              <a:solidFill>
                <a:srgbClr val="601F99"/>
              </a:solidFill>
              <a:latin typeface="Inter"/>
              <a:ea typeface="Inter"/>
              <a:cs typeface="Inter"/>
              <a:sym typeface="Inter"/>
            </a:endParaRPr>
          </a:p>
        </p:txBody>
      </p:sp>
      <p:cxnSp>
        <p:nvCxnSpPr>
          <p:cNvPr id="549" name="Google Shape;549;p48"/>
          <p:cNvCxnSpPr/>
          <p:nvPr/>
        </p:nvCxnSpPr>
        <p:spPr>
          <a:xfrm>
            <a:off x="8315586" y="184990"/>
            <a:ext cx="0" cy="144674"/>
          </a:xfrm>
          <a:prstGeom prst="straightConnector1">
            <a:avLst/>
          </a:prstGeom>
          <a:noFill/>
          <a:ln w="9525" cap="flat" cmpd="sng">
            <a:solidFill>
              <a:srgbClr val="CCCCCC"/>
            </a:solidFill>
            <a:prstDash val="solid"/>
            <a:round/>
            <a:headEnd type="none" w="med" len="med"/>
            <a:tailEnd type="none" w="med" len="med"/>
          </a:ln>
        </p:spPr>
      </p:cxnSp>
      <p:cxnSp>
        <p:nvCxnSpPr>
          <p:cNvPr id="550" name="Google Shape;550;p48"/>
          <p:cNvCxnSpPr/>
          <p:nvPr/>
        </p:nvCxnSpPr>
        <p:spPr>
          <a:xfrm>
            <a:off x="8315529" y="184990"/>
            <a:ext cx="0" cy="144674"/>
          </a:xfrm>
          <a:prstGeom prst="straightConnector1">
            <a:avLst/>
          </a:prstGeom>
          <a:noFill/>
          <a:ln w="9525" cap="flat" cmpd="sng">
            <a:solidFill>
              <a:srgbClr val="CCCCCC"/>
            </a:solidFill>
            <a:prstDash val="solid"/>
            <a:round/>
            <a:headEnd type="none" w="med" len="med"/>
            <a:tailEnd type="none" w="med" len="med"/>
          </a:ln>
        </p:spPr>
      </p:cxnSp>
      <p:pic>
        <p:nvPicPr>
          <p:cNvPr id="551" name="Google Shape;551;p48"/>
          <p:cNvPicPr preferRelativeResize="0"/>
          <p:nvPr/>
        </p:nvPicPr>
        <p:blipFill rotWithShape="1">
          <a:blip r:embed="rId4">
            <a:alphaModFix/>
          </a:blip>
          <a:srcRect l="9895" r="8731" b="31665"/>
          <a:stretch/>
        </p:blipFill>
        <p:spPr>
          <a:xfrm>
            <a:off x="7503025" y="95799"/>
            <a:ext cx="681626" cy="220799"/>
          </a:xfrm>
          <a:prstGeom prst="rect">
            <a:avLst/>
          </a:prstGeom>
          <a:noFill/>
          <a:ln>
            <a:noFill/>
          </a:ln>
        </p:spPr>
      </p:pic>
      <p:pic>
        <p:nvPicPr>
          <p:cNvPr id="552" name="Google Shape;552;p48"/>
          <p:cNvPicPr preferRelativeResize="0"/>
          <p:nvPr/>
        </p:nvPicPr>
        <p:blipFill rotWithShape="1">
          <a:blip r:embed="rId5">
            <a:alphaModFix/>
          </a:blip>
          <a:srcRect l="9895" t="68332" r="8731"/>
          <a:stretch/>
        </p:blipFill>
        <p:spPr>
          <a:xfrm>
            <a:off x="7503025" y="316596"/>
            <a:ext cx="681626" cy="102325"/>
          </a:xfrm>
          <a:prstGeom prst="rect">
            <a:avLst/>
          </a:prstGeom>
          <a:noFill/>
          <a:ln>
            <a:noFill/>
          </a:ln>
        </p:spPr>
      </p:pic>
      <p:pic>
        <p:nvPicPr>
          <p:cNvPr id="553" name="Google Shape;553;p48"/>
          <p:cNvPicPr preferRelativeResize="0"/>
          <p:nvPr/>
        </p:nvPicPr>
        <p:blipFill>
          <a:blip r:embed="rId6">
            <a:alphaModFix/>
          </a:blip>
          <a:stretch>
            <a:fillRect/>
          </a:stretch>
        </p:blipFill>
        <p:spPr>
          <a:xfrm>
            <a:off x="8496725" y="117900"/>
            <a:ext cx="523075" cy="278902"/>
          </a:xfrm>
          <a:prstGeom prst="rect">
            <a:avLst/>
          </a:prstGeom>
          <a:noFill/>
          <a:ln>
            <a:noFill/>
          </a:ln>
        </p:spPr>
      </p:pic>
      <p:sp>
        <p:nvSpPr>
          <p:cNvPr id="554" name="Google Shape;554;p48"/>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1"/>
                </a:solidFill>
                <a:latin typeface="Inter"/>
                <a:ea typeface="Inter"/>
                <a:cs typeface="Inter"/>
                <a:sym typeface="Inter"/>
              </a:rPr>
              <a:t>Conclusion</a:t>
            </a:r>
            <a:endParaRPr sz="1000" b="1">
              <a:solidFill>
                <a:schemeClr val="lt1"/>
              </a:solidFill>
              <a:latin typeface="Inter"/>
              <a:ea typeface="Inter"/>
              <a:cs typeface="Inter"/>
              <a:sym typeface="Inter"/>
            </a:endParaRPr>
          </a:p>
        </p:txBody>
      </p:sp>
      <p:sp>
        <p:nvSpPr>
          <p:cNvPr id="555" name="Google Shape;555;p48"/>
          <p:cNvSpPr txBox="1"/>
          <p:nvPr/>
        </p:nvSpPr>
        <p:spPr>
          <a:xfrm>
            <a:off x="537425" y="3240750"/>
            <a:ext cx="3705000" cy="71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a:solidFill>
                <a:schemeClr val="lt1"/>
              </a:solidFill>
              <a:latin typeface="Inter Medium"/>
              <a:ea typeface="Inter Medium"/>
              <a:cs typeface="Inter Medium"/>
              <a:sym typeface="Inter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9"/>
          <p:cNvSpPr txBox="1">
            <a:spLocks noGrp="1"/>
          </p:cNvSpPr>
          <p:nvPr>
            <p:ph type="body" idx="1"/>
          </p:nvPr>
        </p:nvSpPr>
        <p:spPr>
          <a:xfrm>
            <a:off x="157225" y="905525"/>
            <a:ext cx="8862600" cy="4023000"/>
          </a:xfrm>
          <a:prstGeom prst="rect">
            <a:avLst/>
          </a:prstGeom>
        </p:spPr>
        <p:txBody>
          <a:bodyPr spcFirstLastPara="1" wrap="square" lIns="91425" tIns="91425" rIns="91425" bIns="91425" anchor="t" anchorCtr="0">
            <a:noAutofit/>
          </a:bodyPr>
          <a:lstStyle/>
          <a:p>
            <a:pPr marL="457200" lvl="0" indent="-304800" algn="just" rtl="0">
              <a:spcBef>
                <a:spcPts val="1000"/>
              </a:spcBef>
              <a:spcAft>
                <a:spcPts val="0"/>
              </a:spcAft>
              <a:buClr>
                <a:srgbClr val="282828"/>
              </a:buClr>
              <a:buSzPts val="1200"/>
              <a:buFont typeface="Inter"/>
              <a:buChar char="●"/>
            </a:pPr>
            <a:r>
              <a:rPr lang="en" sz="1200">
                <a:solidFill>
                  <a:srgbClr val="282828"/>
                </a:solidFill>
                <a:latin typeface="Inter"/>
                <a:ea typeface="Inter"/>
                <a:cs typeface="Inter"/>
                <a:sym typeface="Inter"/>
              </a:rPr>
              <a:t>Rata-rata penjualan di Walmart selama tiga tahun berturut-turut terus mengalami penurunan.</a:t>
            </a:r>
            <a:endParaRPr sz="1200">
              <a:solidFill>
                <a:srgbClr val="282828"/>
              </a:solidFill>
              <a:latin typeface="Inter"/>
              <a:ea typeface="Inter"/>
              <a:cs typeface="Inter"/>
              <a:sym typeface="Inter"/>
            </a:endParaRPr>
          </a:p>
          <a:p>
            <a:pPr marL="457200" lvl="0" indent="-304800" algn="just" rtl="0">
              <a:spcBef>
                <a:spcPts val="1000"/>
              </a:spcBef>
              <a:spcAft>
                <a:spcPts val="0"/>
              </a:spcAft>
              <a:buClr>
                <a:srgbClr val="282828"/>
              </a:buClr>
              <a:buSzPts val="1200"/>
              <a:buFont typeface="Inter"/>
              <a:buChar char="●"/>
            </a:pPr>
            <a:r>
              <a:rPr lang="en" sz="1200">
                <a:solidFill>
                  <a:srgbClr val="282828"/>
                </a:solidFill>
                <a:latin typeface="Inter"/>
                <a:ea typeface="Inter"/>
                <a:cs typeface="Inter"/>
                <a:sym typeface="Inter"/>
              </a:rPr>
              <a:t>Tanggal muda/tua tidak berpengaruh terhadap penjualan di Walmart.</a:t>
            </a:r>
            <a:endParaRPr sz="1200">
              <a:solidFill>
                <a:srgbClr val="282828"/>
              </a:solidFill>
              <a:latin typeface="Inter"/>
              <a:ea typeface="Inter"/>
              <a:cs typeface="Inter"/>
              <a:sym typeface="Inter"/>
            </a:endParaRPr>
          </a:p>
          <a:p>
            <a:pPr marL="457200" lvl="0" indent="-304800" algn="just" rtl="0">
              <a:spcBef>
                <a:spcPts val="1000"/>
              </a:spcBef>
              <a:spcAft>
                <a:spcPts val="0"/>
              </a:spcAft>
              <a:buClr>
                <a:srgbClr val="282828"/>
              </a:buClr>
              <a:buSzPts val="1200"/>
              <a:buFont typeface="Inter"/>
              <a:buChar char="●"/>
            </a:pPr>
            <a:r>
              <a:rPr lang="en" sz="1200">
                <a:solidFill>
                  <a:srgbClr val="282828"/>
                </a:solidFill>
                <a:latin typeface="Inter"/>
                <a:ea typeface="Inter"/>
                <a:cs typeface="Inter"/>
                <a:sym typeface="Inter"/>
              </a:rPr>
              <a:t>Penjualan terbanyak pada overall years terjadi pada bulan Desember yang terjadi karena merupakan akhir tahun dan perayaan natal, bulan November dimana ada thanksgiving dan black friday, bulan Juni yang biasanya merupakan bulan dimulainya libur musim panas.</a:t>
            </a:r>
            <a:endParaRPr sz="1200">
              <a:solidFill>
                <a:srgbClr val="282828"/>
              </a:solidFill>
              <a:latin typeface="Inter"/>
              <a:ea typeface="Inter"/>
              <a:cs typeface="Inter"/>
              <a:sym typeface="Inter"/>
            </a:endParaRPr>
          </a:p>
          <a:p>
            <a:pPr marL="457200" lvl="0" indent="-304800" algn="just" rtl="0">
              <a:spcBef>
                <a:spcPts val="1000"/>
              </a:spcBef>
              <a:spcAft>
                <a:spcPts val="0"/>
              </a:spcAft>
              <a:buClr>
                <a:srgbClr val="282828"/>
              </a:buClr>
              <a:buSzPts val="1200"/>
              <a:buFont typeface="Inter"/>
              <a:buChar char="●"/>
            </a:pPr>
            <a:r>
              <a:rPr lang="en" sz="1200">
                <a:solidFill>
                  <a:srgbClr val="282828"/>
                </a:solidFill>
                <a:latin typeface="Inter"/>
                <a:ea typeface="Inter"/>
                <a:cs typeface="Inter"/>
                <a:sym typeface="Inter"/>
              </a:rPr>
              <a:t>Penjualan pada bulan Januari selalu mengalami penurunan dan akan naik kembali pada bulan Februari.</a:t>
            </a:r>
            <a:endParaRPr sz="1200">
              <a:solidFill>
                <a:srgbClr val="282828"/>
              </a:solidFill>
              <a:latin typeface="Inter"/>
              <a:ea typeface="Inter"/>
              <a:cs typeface="Inter"/>
              <a:sym typeface="Inter"/>
            </a:endParaRPr>
          </a:p>
          <a:p>
            <a:pPr marL="457200" lvl="0" indent="-304800" algn="just" rtl="0">
              <a:spcBef>
                <a:spcPts val="1000"/>
              </a:spcBef>
              <a:spcAft>
                <a:spcPts val="0"/>
              </a:spcAft>
              <a:buClr>
                <a:srgbClr val="282828"/>
              </a:buClr>
              <a:buSzPts val="1200"/>
              <a:buFont typeface="Inter"/>
              <a:buChar char="●"/>
            </a:pPr>
            <a:r>
              <a:rPr lang="en" sz="1200">
                <a:solidFill>
                  <a:srgbClr val="282828"/>
                </a:solidFill>
                <a:latin typeface="Inter"/>
                <a:ea typeface="Inter"/>
                <a:cs typeface="Inter"/>
                <a:sym typeface="Inter"/>
              </a:rPr>
              <a:t>Harga BBM tidak mempengaruhi penjualan Walmart, sedangkan cuaca sangat mempengaruhi penjualan.</a:t>
            </a:r>
            <a:endParaRPr sz="1200">
              <a:solidFill>
                <a:srgbClr val="282828"/>
              </a:solidFill>
              <a:latin typeface="Inter"/>
              <a:ea typeface="Inter"/>
              <a:cs typeface="Inter"/>
              <a:sym typeface="Inter"/>
            </a:endParaRPr>
          </a:p>
          <a:p>
            <a:pPr marL="457200" lvl="0" indent="-304800" algn="just" rtl="0">
              <a:spcBef>
                <a:spcPts val="1000"/>
              </a:spcBef>
              <a:spcAft>
                <a:spcPts val="0"/>
              </a:spcAft>
              <a:buClr>
                <a:srgbClr val="282828"/>
              </a:buClr>
              <a:buSzPts val="1200"/>
              <a:buFont typeface="Inter"/>
              <a:buChar char="●"/>
            </a:pPr>
            <a:r>
              <a:rPr lang="en" sz="1200">
                <a:solidFill>
                  <a:srgbClr val="282828"/>
                </a:solidFill>
                <a:latin typeface="Inter"/>
                <a:ea typeface="Inter"/>
                <a:cs typeface="Inter"/>
                <a:sym typeface="Inter"/>
              </a:rPr>
              <a:t>Penjualan pada saat Labor Day meningkat di minggu setelahnya ketika buruh sudah mendapatkan tunjangan dan biasanya terdapat Labor Day Sales yaitu diskon besar-besaran.</a:t>
            </a:r>
            <a:endParaRPr sz="1200">
              <a:solidFill>
                <a:srgbClr val="282828"/>
              </a:solidFill>
              <a:latin typeface="Inter"/>
              <a:ea typeface="Inter"/>
              <a:cs typeface="Inter"/>
              <a:sym typeface="Inter"/>
            </a:endParaRPr>
          </a:p>
          <a:p>
            <a:pPr marL="457200" lvl="0" indent="-304800" algn="just" rtl="0">
              <a:spcBef>
                <a:spcPts val="1000"/>
              </a:spcBef>
              <a:spcAft>
                <a:spcPts val="0"/>
              </a:spcAft>
              <a:buClr>
                <a:srgbClr val="282828"/>
              </a:buClr>
              <a:buSzPts val="1200"/>
              <a:buFont typeface="Inter"/>
              <a:buChar char="●"/>
            </a:pPr>
            <a:r>
              <a:rPr lang="en" sz="1200">
                <a:solidFill>
                  <a:srgbClr val="282828"/>
                </a:solidFill>
                <a:latin typeface="Inter"/>
                <a:ea typeface="Inter"/>
                <a:cs typeface="Inter"/>
                <a:sym typeface="Inter"/>
              </a:rPr>
              <a:t>Penjualan meningkat di minggu Thanksgiving, hal ini karena harus membeli bahan makanan dan terdapat black friday sale.</a:t>
            </a:r>
            <a:endParaRPr sz="1200">
              <a:solidFill>
                <a:srgbClr val="282828"/>
              </a:solidFill>
              <a:latin typeface="Inter"/>
              <a:ea typeface="Inter"/>
              <a:cs typeface="Inter"/>
              <a:sym typeface="Inter"/>
            </a:endParaRPr>
          </a:p>
          <a:p>
            <a:pPr marL="457200" lvl="0" indent="-304800" algn="just" rtl="0">
              <a:spcBef>
                <a:spcPts val="1000"/>
              </a:spcBef>
              <a:spcAft>
                <a:spcPts val="1000"/>
              </a:spcAft>
              <a:buClr>
                <a:srgbClr val="282828"/>
              </a:buClr>
              <a:buSzPts val="1200"/>
              <a:buFont typeface="Inter"/>
              <a:buChar char="●"/>
            </a:pPr>
            <a:r>
              <a:rPr lang="en" sz="1200">
                <a:solidFill>
                  <a:srgbClr val="282828"/>
                </a:solidFill>
                <a:latin typeface="Inter"/>
                <a:ea typeface="Inter"/>
                <a:cs typeface="Inter"/>
                <a:sym typeface="Inter"/>
              </a:rPr>
              <a:t>Penjualan Christmas Day meningkat di minggu sebelum event terjadi, hal ini bisa disebabkan karena pada pembeli membeli kebutuhan-kebutuhan seperti dekorasi, hadiah, dll.</a:t>
            </a:r>
            <a:endParaRPr sz="1200">
              <a:solidFill>
                <a:srgbClr val="282828"/>
              </a:solidFill>
              <a:latin typeface="Inter"/>
              <a:ea typeface="Inter"/>
              <a:cs typeface="Inter"/>
              <a:sym typeface="Inter"/>
            </a:endParaRPr>
          </a:p>
        </p:txBody>
      </p:sp>
      <p:sp>
        <p:nvSpPr>
          <p:cNvPr id="561" name="Google Shape;561;p49"/>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562" name="Google Shape;562;p49"/>
          <p:cNvGrpSpPr/>
          <p:nvPr/>
        </p:nvGrpSpPr>
        <p:grpSpPr>
          <a:xfrm>
            <a:off x="7503019" y="95797"/>
            <a:ext cx="1516771" cy="323122"/>
            <a:chOff x="400885" y="325214"/>
            <a:chExt cx="2298835" cy="489727"/>
          </a:xfrm>
        </p:grpSpPr>
        <p:pic>
          <p:nvPicPr>
            <p:cNvPr id="563" name="Google Shape;563;p49"/>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564" name="Google Shape;564;p49"/>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49"/>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566" name="Google Shape;566;p49"/>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567" name="Google Shape;567;p49"/>
          <p:cNvSpPr txBox="1">
            <a:spLocks noGrp="1"/>
          </p:cNvSpPr>
          <p:nvPr>
            <p:ph type="title"/>
          </p:nvPr>
        </p:nvSpPr>
        <p:spPr>
          <a:xfrm>
            <a:off x="331800" y="260850"/>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Insight</a:t>
            </a:r>
            <a:endParaRPr sz="2820">
              <a:solidFill>
                <a:srgbClr val="A338EB"/>
              </a:solidFill>
              <a:latin typeface="Maven Pro SemiBold"/>
              <a:ea typeface="Maven Pro SemiBold"/>
              <a:cs typeface="Maven Pro SemiBold"/>
              <a:sym typeface="Maven Pro SemiBold"/>
            </a:endParaRPr>
          </a:p>
        </p:txBody>
      </p:sp>
      <p:sp>
        <p:nvSpPr>
          <p:cNvPr id="568" name="Google Shape;568;p49"/>
          <p:cNvSpPr txBox="1"/>
          <p:nvPr/>
        </p:nvSpPr>
        <p:spPr>
          <a:xfrm>
            <a:off x="103072" y="88022"/>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Conclusion</a:t>
            </a:r>
            <a:endParaRPr sz="1000" b="1">
              <a:solidFill>
                <a:srgbClr val="601F99"/>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50"/>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574" name="Google Shape;574;p50"/>
          <p:cNvGrpSpPr/>
          <p:nvPr/>
        </p:nvGrpSpPr>
        <p:grpSpPr>
          <a:xfrm>
            <a:off x="7503019" y="95797"/>
            <a:ext cx="1516771" cy="323122"/>
            <a:chOff x="400885" y="325214"/>
            <a:chExt cx="2298835" cy="489727"/>
          </a:xfrm>
        </p:grpSpPr>
        <p:pic>
          <p:nvPicPr>
            <p:cNvPr id="575" name="Google Shape;575;p50"/>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576" name="Google Shape;576;p50"/>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577" name="Google Shape;577;p50"/>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578" name="Google Shape;578;p50"/>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579" name="Google Shape;579;p50"/>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Conclusion</a:t>
            </a:r>
            <a:endParaRPr sz="1000" b="1">
              <a:solidFill>
                <a:srgbClr val="601F99"/>
              </a:solidFill>
              <a:latin typeface="Inter"/>
              <a:ea typeface="Inter"/>
              <a:cs typeface="Inter"/>
              <a:sym typeface="Inter"/>
            </a:endParaRPr>
          </a:p>
        </p:txBody>
      </p:sp>
      <p:sp>
        <p:nvSpPr>
          <p:cNvPr id="580" name="Google Shape;580;p50"/>
          <p:cNvSpPr txBox="1">
            <a:spLocks noGrp="1"/>
          </p:cNvSpPr>
          <p:nvPr>
            <p:ph type="body" idx="1"/>
          </p:nvPr>
        </p:nvSpPr>
        <p:spPr>
          <a:xfrm>
            <a:off x="531026" y="1463800"/>
            <a:ext cx="6857400" cy="819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600">
                <a:solidFill>
                  <a:srgbClr val="282828"/>
                </a:solidFill>
                <a:latin typeface="Inter"/>
                <a:ea typeface="Inter"/>
                <a:cs typeface="Inter"/>
                <a:sym typeface="Inter"/>
              </a:rPr>
              <a:t>Berdasarkan dari hasil insight penjualan yang didapatkan, pihak Walmart disarankan dapat memanfaatkan penjualan sebaik mungkin, seperti:</a:t>
            </a:r>
            <a:endParaRPr sz="1600">
              <a:solidFill>
                <a:srgbClr val="282828"/>
              </a:solidFill>
              <a:latin typeface="Inter"/>
              <a:ea typeface="Inter"/>
              <a:cs typeface="Inter"/>
              <a:sym typeface="Inter"/>
            </a:endParaRPr>
          </a:p>
          <a:p>
            <a:pPr marL="457200" lvl="0" indent="-330200" algn="just" rtl="0">
              <a:spcBef>
                <a:spcPts val="1000"/>
              </a:spcBef>
              <a:spcAft>
                <a:spcPts val="0"/>
              </a:spcAft>
              <a:buClr>
                <a:srgbClr val="282828"/>
              </a:buClr>
              <a:buSzPts val="1600"/>
              <a:buFont typeface="Inter"/>
              <a:buChar char="●"/>
            </a:pPr>
            <a:r>
              <a:rPr lang="en" sz="1600">
                <a:solidFill>
                  <a:srgbClr val="282828"/>
                </a:solidFill>
                <a:latin typeface="Inter"/>
                <a:ea typeface="Inter"/>
                <a:cs typeface="Inter"/>
                <a:sym typeface="Inter"/>
              </a:rPr>
              <a:t>Dapat memberikan promo new years sale agar pada bulan Januari penjualan meningkat.</a:t>
            </a:r>
            <a:endParaRPr sz="1600">
              <a:solidFill>
                <a:srgbClr val="282828"/>
              </a:solidFill>
              <a:latin typeface="Inter"/>
              <a:ea typeface="Inter"/>
              <a:cs typeface="Inter"/>
              <a:sym typeface="Inter"/>
            </a:endParaRPr>
          </a:p>
          <a:p>
            <a:pPr marL="457200" lvl="0" indent="-330200" algn="just" rtl="0">
              <a:spcBef>
                <a:spcPts val="0"/>
              </a:spcBef>
              <a:spcAft>
                <a:spcPts val="0"/>
              </a:spcAft>
              <a:buClr>
                <a:srgbClr val="282828"/>
              </a:buClr>
              <a:buSzPts val="1600"/>
              <a:buFont typeface="Inter"/>
              <a:buChar char="●"/>
            </a:pPr>
            <a:r>
              <a:rPr lang="en" sz="1600">
                <a:solidFill>
                  <a:srgbClr val="282828"/>
                </a:solidFill>
                <a:latin typeface="Inter"/>
                <a:ea typeface="Inter"/>
                <a:cs typeface="Inter"/>
                <a:sym typeface="Inter"/>
              </a:rPr>
              <a:t>Memberikan promo-promo terbaik di waktu-waktu peak season.</a:t>
            </a:r>
            <a:endParaRPr sz="1600">
              <a:solidFill>
                <a:srgbClr val="282828"/>
              </a:solidFill>
              <a:latin typeface="Inter"/>
              <a:ea typeface="Inter"/>
              <a:cs typeface="Inter"/>
              <a:sym typeface="Inter"/>
            </a:endParaRPr>
          </a:p>
          <a:p>
            <a:pPr marL="457200" lvl="0" indent="-330200" algn="just" rtl="0">
              <a:spcBef>
                <a:spcPts val="0"/>
              </a:spcBef>
              <a:spcAft>
                <a:spcPts val="0"/>
              </a:spcAft>
              <a:buClr>
                <a:srgbClr val="282828"/>
              </a:buClr>
              <a:buSzPts val="1600"/>
              <a:buFont typeface="Inter"/>
              <a:buChar char="●"/>
            </a:pPr>
            <a:r>
              <a:rPr lang="en" sz="1600">
                <a:solidFill>
                  <a:srgbClr val="282828"/>
                </a:solidFill>
                <a:latin typeface="Inter"/>
                <a:ea typeface="Inter"/>
                <a:cs typeface="Inter"/>
                <a:sym typeface="Inter"/>
              </a:rPr>
              <a:t>Tidak banyak membeli bahan/persediaan pada saat cuaca-cuaca ekstrim.</a:t>
            </a:r>
            <a:endParaRPr sz="1600">
              <a:solidFill>
                <a:srgbClr val="282828"/>
              </a:solidFill>
              <a:latin typeface="Inter"/>
              <a:ea typeface="Inter"/>
              <a:cs typeface="Inter"/>
              <a:sym typeface="Inter"/>
            </a:endParaRPr>
          </a:p>
          <a:p>
            <a:pPr marL="0" lvl="0" indent="0" algn="just" rtl="0">
              <a:spcBef>
                <a:spcPts val="1000"/>
              </a:spcBef>
              <a:spcAft>
                <a:spcPts val="1000"/>
              </a:spcAft>
              <a:buNone/>
            </a:pPr>
            <a:endParaRPr sz="1600">
              <a:solidFill>
                <a:srgbClr val="282828"/>
              </a:solidFill>
              <a:latin typeface="Inter"/>
              <a:ea typeface="Inter"/>
              <a:cs typeface="Inter"/>
              <a:sym typeface="Inter"/>
            </a:endParaRPr>
          </a:p>
        </p:txBody>
      </p:sp>
      <p:sp>
        <p:nvSpPr>
          <p:cNvPr id="581" name="Google Shape;581;p50"/>
          <p:cNvSpPr txBox="1">
            <a:spLocks noGrp="1"/>
          </p:cNvSpPr>
          <p:nvPr>
            <p:ph type="title"/>
          </p:nvPr>
        </p:nvSpPr>
        <p:spPr>
          <a:xfrm>
            <a:off x="463200" y="827325"/>
            <a:ext cx="7982100" cy="51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Saran</a:t>
            </a:r>
            <a:endParaRPr sz="2820">
              <a:solidFill>
                <a:srgbClr val="A338EB"/>
              </a:solidFill>
              <a:latin typeface="Maven Pro SemiBold"/>
              <a:ea typeface="Maven Pro SemiBold"/>
              <a:cs typeface="Maven Pro SemiBold"/>
              <a:sym typeface="Maven Pro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601F99"/>
        </a:solidFill>
        <a:effectLst/>
      </p:bgPr>
    </p:bg>
    <p:spTree>
      <p:nvGrpSpPr>
        <p:cNvPr id="1" name="Shape 585"/>
        <p:cNvGrpSpPr/>
        <p:nvPr/>
      </p:nvGrpSpPr>
      <p:grpSpPr>
        <a:xfrm>
          <a:off x="0" y="0"/>
          <a:ext cx="0" cy="0"/>
          <a:chOff x="0" y="0"/>
          <a:chExt cx="0" cy="0"/>
        </a:xfrm>
      </p:grpSpPr>
      <p:sp>
        <p:nvSpPr>
          <p:cNvPr id="586" name="Google Shape;586;p51"/>
          <p:cNvSpPr txBox="1">
            <a:spLocks noGrp="1"/>
          </p:cNvSpPr>
          <p:nvPr>
            <p:ph type="title"/>
          </p:nvPr>
        </p:nvSpPr>
        <p:spPr>
          <a:xfrm>
            <a:off x="430058" y="1162650"/>
            <a:ext cx="4114800" cy="2644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lt1"/>
                </a:solidFill>
                <a:latin typeface="Maven Pro SemiBold"/>
                <a:ea typeface="Maven Pro SemiBold"/>
                <a:cs typeface="Maven Pro SemiBold"/>
                <a:sym typeface="Maven Pro SemiBold"/>
              </a:rPr>
              <a:t>Terima kasih!</a:t>
            </a:r>
            <a:endParaRPr>
              <a:solidFill>
                <a:schemeClr val="lt1"/>
              </a:solidFill>
              <a:latin typeface="Maven Pro SemiBold"/>
              <a:ea typeface="Maven Pro SemiBold"/>
              <a:cs typeface="Maven Pro SemiBold"/>
              <a:sym typeface="Maven Pro SemiBold"/>
            </a:endParaRPr>
          </a:p>
          <a:p>
            <a:pPr marL="0" lvl="0" indent="0" algn="ctr" rtl="0">
              <a:lnSpc>
                <a:spcPct val="115000"/>
              </a:lnSpc>
              <a:spcBef>
                <a:spcPts val="0"/>
              </a:spcBef>
              <a:spcAft>
                <a:spcPts val="0"/>
              </a:spcAft>
              <a:buNone/>
            </a:pPr>
            <a:r>
              <a:rPr lang="en" sz="2800">
                <a:solidFill>
                  <a:srgbClr val="F4F0FF"/>
                </a:solidFill>
                <a:latin typeface="Maven Pro SemiBold"/>
                <a:ea typeface="Maven Pro SemiBold"/>
                <a:cs typeface="Maven Pro SemiBold"/>
                <a:sym typeface="Maven Pro SemiBold"/>
              </a:rPr>
              <a:t>Ada pertanyaan?</a:t>
            </a:r>
            <a:endParaRPr sz="2800">
              <a:solidFill>
                <a:srgbClr val="F4F0FF"/>
              </a:solidFill>
              <a:latin typeface="Maven Pro SemiBold"/>
              <a:ea typeface="Maven Pro SemiBold"/>
              <a:cs typeface="Maven Pro SemiBold"/>
              <a:sym typeface="Maven Pro SemiBold"/>
            </a:endParaRPr>
          </a:p>
        </p:txBody>
      </p:sp>
      <p:pic>
        <p:nvPicPr>
          <p:cNvPr id="587" name="Google Shape;587;p51"/>
          <p:cNvPicPr preferRelativeResize="0"/>
          <p:nvPr/>
        </p:nvPicPr>
        <p:blipFill>
          <a:blip r:embed="rId3">
            <a:alphaModFix/>
          </a:blip>
          <a:stretch>
            <a:fillRect/>
          </a:stretch>
        </p:blipFill>
        <p:spPr>
          <a:xfrm>
            <a:off x="5029200" y="0"/>
            <a:ext cx="4114800" cy="5143500"/>
          </a:xfrm>
          <a:prstGeom prst="rect">
            <a:avLst/>
          </a:prstGeom>
          <a:noFill/>
          <a:ln>
            <a:noFill/>
          </a:ln>
        </p:spPr>
      </p:pic>
      <p:sp>
        <p:nvSpPr>
          <p:cNvPr id="588" name="Google Shape;588;p51"/>
          <p:cNvSpPr/>
          <p:nvPr/>
        </p:nvSpPr>
        <p:spPr>
          <a:xfrm>
            <a:off x="6256350" y="1438550"/>
            <a:ext cx="1655700" cy="543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9" name="Google Shape;589;p51"/>
          <p:cNvPicPr preferRelativeResize="0"/>
          <p:nvPr/>
        </p:nvPicPr>
        <p:blipFill rotWithShape="1">
          <a:blip r:embed="rId4">
            <a:alphaModFix/>
          </a:blip>
          <a:srcRect l="9895" r="8731"/>
          <a:stretch/>
        </p:blipFill>
        <p:spPr>
          <a:xfrm>
            <a:off x="6381425" y="1382127"/>
            <a:ext cx="1405548" cy="666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txBox="1">
            <a:spLocks noGrp="1"/>
          </p:cNvSpPr>
          <p:nvPr>
            <p:ph type="body" idx="1"/>
          </p:nvPr>
        </p:nvSpPr>
        <p:spPr>
          <a:xfrm>
            <a:off x="311700" y="1744750"/>
            <a:ext cx="6591000" cy="2924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solidFill>
                  <a:srgbClr val="282828"/>
                </a:solidFill>
                <a:latin typeface="Inter"/>
                <a:ea typeface="Inter"/>
                <a:cs typeface="Inter"/>
                <a:sym typeface="Inter"/>
              </a:rPr>
              <a:t>Sumber Data: </a:t>
            </a:r>
            <a:r>
              <a:rPr lang="en" sz="1200" u="sng">
                <a:solidFill>
                  <a:schemeClr val="hlink"/>
                </a:solidFill>
                <a:latin typeface="Inter"/>
                <a:ea typeface="Inter"/>
                <a:cs typeface="Inter"/>
                <a:sym typeface="Inter"/>
                <a:hlinkClick r:id="rId3"/>
              </a:rPr>
              <a:t>https://www.kaggle.com/datasets/yasserh/walmart-dataset</a:t>
            </a:r>
            <a:r>
              <a:rPr lang="en" sz="1200">
                <a:solidFill>
                  <a:srgbClr val="282828"/>
                </a:solidFill>
                <a:latin typeface="Inter"/>
                <a:ea typeface="Inter"/>
                <a:cs typeface="Inter"/>
                <a:sym typeface="Inter"/>
              </a:rPr>
              <a:t> </a:t>
            </a:r>
            <a:endParaRPr sz="1200">
              <a:solidFill>
                <a:srgbClr val="282828"/>
              </a:solidFill>
              <a:latin typeface="Inter"/>
              <a:ea typeface="Inter"/>
              <a:cs typeface="Inter"/>
              <a:sym typeface="Inter"/>
            </a:endParaRPr>
          </a:p>
          <a:p>
            <a:pPr marL="0" lvl="0" indent="0" algn="l" rtl="0">
              <a:lnSpc>
                <a:spcPct val="115000"/>
              </a:lnSpc>
              <a:spcBef>
                <a:spcPts val="1000"/>
              </a:spcBef>
              <a:spcAft>
                <a:spcPts val="0"/>
              </a:spcAft>
              <a:buNone/>
            </a:pPr>
            <a:r>
              <a:rPr lang="en" sz="1500">
                <a:solidFill>
                  <a:srgbClr val="282828"/>
                </a:solidFill>
                <a:latin typeface="Inter"/>
                <a:ea typeface="Inter"/>
                <a:cs typeface="Inter"/>
                <a:sym typeface="Inter"/>
              </a:rPr>
              <a:t>Problem: </a:t>
            </a:r>
            <a:r>
              <a:rPr lang="en" sz="1500" b="1">
                <a:solidFill>
                  <a:srgbClr val="282828"/>
                </a:solidFill>
                <a:latin typeface="Inter"/>
                <a:ea typeface="Inter"/>
                <a:cs typeface="Inter"/>
                <a:sym typeface="Inter"/>
              </a:rPr>
              <a:t>regression </a:t>
            </a:r>
            <a:endParaRPr sz="1500">
              <a:solidFill>
                <a:srgbClr val="282828"/>
              </a:solidFill>
              <a:latin typeface="Inter"/>
              <a:ea typeface="Inter"/>
              <a:cs typeface="Inter"/>
              <a:sym typeface="Inter"/>
            </a:endParaRPr>
          </a:p>
          <a:p>
            <a:pPr marL="0" lvl="0" indent="0" algn="l" rtl="0">
              <a:lnSpc>
                <a:spcPct val="115000"/>
              </a:lnSpc>
              <a:spcBef>
                <a:spcPts val="1000"/>
              </a:spcBef>
              <a:spcAft>
                <a:spcPts val="0"/>
              </a:spcAft>
              <a:buNone/>
            </a:pPr>
            <a:r>
              <a:rPr lang="en" sz="1500">
                <a:solidFill>
                  <a:srgbClr val="282828"/>
                </a:solidFill>
                <a:latin typeface="Inter"/>
                <a:ea typeface="Inter"/>
                <a:cs typeface="Inter"/>
                <a:sym typeface="Inter"/>
              </a:rPr>
              <a:t>Tujuan: </a:t>
            </a:r>
            <a:endParaRPr sz="1500">
              <a:solidFill>
                <a:srgbClr val="282828"/>
              </a:solidFill>
              <a:latin typeface="Inter"/>
              <a:ea typeface="Inter"/>
              <a:cs typeface="Inter"/>
              <a:sym typeface="Inter"/>
            </a:endParaRPr>
          </a:p>
          <a:p>
            <a:pPr marL="457200" lvl="0" indent="-323850" algn="l" rtl="0">
              <a:lnSpc>
                <a:spcPct val="115000"/>
              </a:lnSpc>
              <a:spcBef>
                <a:spcPts val="1000"/>
              </a:spcBef>
              <a:spcAft>
                <a:spcPts val="0"/>
              </a:spcAft>
              <a:buClr>
                <a:srgbClr val="282828"/>
              </a:buClr>
              <a:buSzPts val="1500"/>
              <a:buFont typeface="Inter"/>
              <a:buChar char="-"/>
            </a:pPr>
            <a:r>
              <a:rPr lang="en" sz="1500">
                <a:solidFill>
                  <a:srgbClr val="282828"/>
                </a:solidFill>
                <a:latin typeface="Inter"/>
                <a:ea typeface="Inter"/>
                <a:cs typeface="Inter"/>
                <a:sym typeface="Inter"/>
              </a:rPr>
              <a:t>Mengetahui </a:t>
            </a:r>
            <a:r>
              <a:rPr lang="en" sz="1500" i="1">
                <a:solidFill>
                  <a:srgbClr val="282828"/>
                </a:solidFill>
                <a:latin typeface="Inter"/>
                <a:ea typeface="Inter"/>
                <a:cs typeface="Inter"/>
                <a:sym typeface="Inter"/>
              </a:rPr>
              <a:t>insight</a:t>
            </a:r>
            <a:r>
              <a:rPr lang="en" sz="1500">
                <a:solidFill>
                  <a:srgbClr val="282828"/>
                </a:solidFill>
                <a:latin typeface="Inter"/>
                <a:ea typeface="Inter"/>
                <a:cs typeface="Inter"/>
                <a:sym typeface="Inter"/>
              </a:rPr>
              <a:t> menarik dari penjualan di Walmart.</a:t>
            </a:r>
            <a:endParaRPr sz="1500">
              <a:solidFill>
                <a:srgbClr val="282828"/>
              </a:solidFill>
              <a:latin typeface="Inter"/>
              <a:ea typeface="Inter"/>
              <a:cs typeface="Inter"/>
              <a:sym typeface="Inter"/>
            </a:endParaRPr>
          </a:p>
          <a:p>
            <a:pPr marL="457200" lvl="0" indent="-323850" algn="l" rtl="0">
              <a:lnSpc>
                <a:spcPct val="115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Memprediksi pendapatan penjualan mingguan Walmart berdasarkan hari, cuaca, harga BBM, dan tingkat pengangguran.</a:t>
            </a:r>
            <a:endParaRPr sz="1500">
              <a:solidFill>
                <a:srgbClr val="282828"/>
              </a:solidFill>
              <a:latin typeface="Inter"/>
              <a:ea typeface="Inter"/>
              <a:cs typeface="Inter"/>
              <a:sym typeface="Inter"/>
            </a:endParaRPr>
          </a:p>
          <a:p>
            <a:pPr marL="0" lvl="0" indent="0" algn="l" rtl="0">
              <a:lnSpc>
                <a:spcPct val="115000"/>
              </a:lnSpc>
              <a:spcBef>
                <a:spcPts val="1000"/>
              </a:spcBef>
              <a:spcAft>
                <a:spcPts val="1000"/>
              </a:spcAft>
              <a:buNone/>
            </a:pPr>
            <a:endParaRPr sz="1500">
              <a:solidFill>
                <a:srgbClr val="282828"/>
              </a:solidFill>
              <a:latin typeface="Inter"/>
              <a:ea typeface="Inter"/>
              <a:cs typeface="Inter"/>
              <a:sym typeface="Inter"/>
            </a:endParaRPr>
          </a:p>
        </p:txBody>
      </p:sp>
      <p:sp>
        <p:nvSpPr>
          <p:cNvPr id="100" name="Google Shape;100;p16"/>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Latar Belakang</a:t>
            </a:r>
            <a:endParaRPr sz="1000" b="1">
              <a:solidFill>
                <a:srgbClr val="601F99"/>
              </a:solidFill>
              <a:latin typeface="Inter"/>
              <a:ea typeface="Inter"/>
              <a:cs typeface="Inter"/>
              <a:sym typeface="Inter"/>
            </a:endParaRPr>
          </a:p>
        </p:txBody>
      </p:sp>
      <p:sp>
        <p:nvSpPr>
          <p:cNvPr id="101" name="Google Shape;101;p16"/>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102" name="Google Shape;102;p16"/>
          <p:cNvGrpSpPr/>
          <p:nvPr/>
        </p:nvGrpSpPr>
        <p:grpSpPr>
          <a:xfrm>
            <a:off x="7503019" y="95797"/>
            <a:ext cx="1516771" cy="323122"/>
            <a:chOff x="400885" y="325214"/>
            <a:chExt cx="2298835" cy="489727"/>
          </a:xfrm>
        </p:grpSpPr>
        <p:pic>
          <p:nvPicPr>
            <p:cNvPr id="103" name="Google Shape;103;p16"/>
            <p:cNvPicPr preferRelativeResize="0"/>
            <p:nvPr/>
          </p:nvPicPr>
          <p:blipFill>
            <a:blip r:embed="rId4">
              <a:alphaModFix/>
            </a:blip>
            <a:stretch>
              <a:fillRect/>
            </a:stretch>
          </p:blipFill>
          <p:spPr>
            <a:xfrm>
              <a:off x="1906971" y="358726"/>
              <a:ext cx="792749" cy="422701"/>
            </a:xfrm>
            <a:prstGeom prst="rect">
              <a:avLst/>
            </a:prstGeom>
            <a:noFill/>
            <a:ln>
              <a:noFill/>
            </a:ln>
          </p:spPr>
        </p:pic>
        <p:cxnSp>
          <p:nvCxnSpPr>
            <p:cNvPr id="104" name="Google Shape;104;p16"/>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105" name="Google Shape;105;p16"/>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106" name="Google Shape;106;p16"/>
            <p:cNvPicPr preferRelativeResize="0"/>
            <p:nvPr/>
          </p:nvPicPr>
          <p:blipFill rotWithShape="1">
            <a:blip r:embed="rId5">
              <a:alphaModFix/>
            </a:blip>
            <a:srcRect l="9895" r="8731"/>
            <a:stretch/>
          </p:blipFill>
          <p:spPr>
            <a:xfrm>
              <a:off x="400885" y="325214"/>
              <a:ext cx="1033078" cy="489727"/>
            </a:xfrm>
            <a:prstGeom prst="rect">
              <a:avLst/>
            </a:prstGeom>
            <a:noFill/>
            <a:ln>
              <a:noFill/>
            </a:ln>
          </p:spPr>
        </p:pic>
      </p:grpSp>
      <p:sp>
        <p:nvSpPr>
          <p:cNvPr id="107" name="Google Shape;107;p16"/>
          <p:cNvSpPr txBox="1">
            <a:spLocks noGrp="1"/>
          </p:cNvSpPr>
          <p:nvPr>
            <p:ph type="title"/>
          </p:nvPr>
        </p:nvSpPr>
        <p:spPr>
          <a:xfrm>
            <a:off x="311700" y="673625"/>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Latar Belakang Project</a:t>
            </a:r>
            <a:endParaRPr sz="2820">
              <a:solidFill>
                <a:srgbClr val="A338EB"/>
              </a:solidFill>
              <a:latin typeface="Maven Pro SemiBold"/>
              <a:ea typeface="Maven Pro SemiBold"/>
              <a:cs typeface="Maven Pro SemiBold"/>
              <a:sym typeface="Maven Pro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01F99"/>
        </a:solidFill>
        <a:effectLst/>
      </p:bgPr>
    </p:bg>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537425" y="1457350"/>
            <a:ext cx="5455500" cy="178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solidFill>
                  <a:schemeClr val="lt1"/>
                </a:solidFill>
                <a:latin typeface="Maven Pro SemiBold"/>
                <a:ea typeface="Maven Pro SemiBold"/>
                <a:cs typeface="Maven Pro SemiBold"/>
                <a:sym typeface="Maven Pro SemiBold"/>
              </a:rPr>
              <a:t>Explorasi Data dan Visualisasi</a:t>
            </a:r>
            <a:endParaRPr sz="3600">
              <a:solidFill>
                <a:schemeClr val="lt1"/>
              </a:solidFill>
              <a:latin typeface="Maven Pro SemiBold"/>
              <a:ea typeface="Maven Pro SemiBold"/>
              <a:cs typeface="Maven Pro SemiBold"/>
              <a:sym typeface="Maven Pro SemiBold"/>
            </a:endParaRPr>
          </a:p>
        </p:txBody>
      </p:sp>
      <p:pic>
        <p:nvPicPr>
          <p:cNvPr id="113" name="Google Shape;113;p17"/>
          <p:cNvPicPr preferRelativeResize="0"/>
          <p:nvPr/>
        </p:nvPicPr>
        <p:blipFill rotWithShape="1">
          <a:blip r:embed="rId3">
            <a:alphaModFix amt="50000"/>
          </a:blip>
          <a:srcRect r="43100" b="39246"/>
          <a:stretch/>
        </p:blipFill>
        <p:spPr>
          <a:xfrm>
            <a:off x="5082000" y="1401150"/>
            <a:ext cx="4061998" cy="3742351"/>
          </a:xfrm>
          <a:prstGeom prst="rect">
            <a:avLst/>
          </a:prstGeom>
          <a:noFill/>
          <a:ln>
            <a:noFill/>
          </a:ln>
        </p:spPr>
      </p:pic>
      <p:sp>
        <p:nvSpPr>
          <p:cNvPr id="114" name="Google Shape;114;p17"/>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lt1"/>
                </a:solidFill>
                <a:latin typeface="Inter"/>
                <a:ea typeface="Inter"/>
                <a:cs typeface="Inter"/>
                <a:sym typeface="Inter"/>
              </a:rPr>
              <a:t>© 2022 Program Studi Independen Bersertifikat Zenius Bersama Kampus Merdeka</a:t>
            </a:r>
            <a:endParaRPr sz="900">
              <a:solidFill>
                <a:schemeClr val="lt1"/>
              </a:solidFill>
              <a:latin typeface="Inter"/>
              <a:ea typeface="Inter"/>
              <a:cs typeface="Inter"/>
              <a:sym typeface="Inter"/>
            </a:endParaRPr>
          </a:p>
        </p:txBody>
      </p:sp>
      <p:sp>
        <p:nvSpPr>
          <p:cNvPr id="115" name="Google Shape;115;p17"/>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601F99"/>
                </a:solidFill>
                <a:latin typeface="Inter"/>
                <a:ea typeface="Inter"/>
                <a:cs typeface="Inter"/>
                <a:sym typeface="Inter"/>
              </a:rPr>
              <a:t>PUT THE TOPIC HERE AS OVERHEAD</a:t>
            </a:r>
            <a:endParaRPr sz="1000" b="1">
              <a:solidFill>
                <a:srgbClr val="601F99"/>
              </a:solidFill>
              <a:latin typeface="Inter"/>
              <a:ea typeface="Inter"/>
              <a:cs typeface="Inter"/>
              <a:sym typeface="Inter"/>
            </a:endParaRPr>
          </a:p>
        </p:txBody>
      </p:sp>
      <p:cxnSp>
        <p:nvCxnSpPr>
          <p:cNvPr id="116" name="Google Shape;116;p17"/>
          <p:cNvCxnSpPr/>
          <p:nvPr/>
        </p:nvCxnSpPr>
        <p:spPr>
          <a:xfrm>
            <a:off x="8315586" y="184990"/>
            <a:ext cx="0" cy="144674"/>
          </a:xfrm>
          <a:prstGeom prst="straightConnector1">
            <a:avLst/>
          </a:prstGeom>
          <a:noFill/>
          <a:ln w="9525" cap="flat" cmpd="sng">
            <a:solidFill>
              <a:srgbClr val="CCCCCC"/>
            </a:solidFill>
            <a:prstDash val="solid"/>
            <a:round/>
            <a:headEnd type="none" w="med" len="med"/>
            <a:tailEnd type="none" w="med" len="med"/>
          </a:ln>
        </p:spPr>
      </p:cxnSp>
      <p:cxnSp>
        <p:nvCxnSpPr>
          <p:cNvPr id="117" name="Google Shape;117;p17"/>
          <p:cNvCxnSpPr/>
          <p:nvPr/>
        </p:nvCxnSpPr>
        <p:spPr>
          <a:xfrm>
            <a:off x="8315529" y="184990"/>
            <a:ext cx="0" cy="144674"/>
          </a:xfrm>
          <a:prstGeom prst="straightConnector1">
            <a:avLst/>
          </a:prstGeom>
          <a:noFill/>
          <a:ln w="9525" cap="flat" cmpd="sng">
            <a:solidFill>
              <a:srgbClr val="CCCCCC"/>
            </a:solidFill>
            <a:prstDash val="solid"/>
            <a:round/>
            <a:headEnd type="none" w="med" len="med"/>
            <a:tailEnd type="none" w="med" len="med"/>
          </a:ln>
        </p:spPr>
      </p:cxnSp>
      <p:pic>
        <p:nvPicPr>
          <p:cNvPr id="118" name="Google Shape;118;p17"/>
          <p:cNvPicPr preferRelativeResize="0"/>
          <p:nvPr/>
        </p:nvPicPr>
        <p:blipFill rotWithShape="1">
          <a:blip r:embed="rId4">
            <a:alphaModFix/>
          </a:blip>
          <a:srcRect l="9895" r="8731" b="31665"/>
          <a:stretch/>
        </p:blipFill>
        <p:spPr>
          <a:xfrm>
            <a:off x="7503025" y="95799"/>
            <a:ext cx="681626" cy="220799"/>
          </a:xfrm>
          <a:prstGeom prst="rect">
            <a:avLst/>
          </a:prstGeom>
          <a:noFill/>
          <a:ln>
            <a:noFill/>
          </a:ln>
        </p:spPr>
      </p:pic>
      <p:pic>
        <p:nvPicPr>
          <p:cNvPr id="119" name="Google Shape;119;p17"/>
          <p:cNvPicPr preferRelativeResize="0"/>
          <p:nvPr/>
        </p:nvPicPr>
        <p:blipFill rotWithShape="1">
          <a:blip r:embed="rId5">
            <a:alphaModFix/>
          </a:blip>
          <a:srcRect l="9895" t="68332" r="8731"/>
          <a:stretch/>
        </p:blipFill>
        <p:spPr>
          <a:xfrm>
            <a:off x="7503025" y="316596"/>
            <a:ext cx="681626" cy="102325"/>
          </a:xfrm>
          <a:prstGeom prst="rect">
            <a:avLst/>
          </a:prstGeom>
          <a:noFill/>
          <a:ln>
            <a:noFill/>
          </a:ln>
        </p:spPr>
      </p:pic>
      <p:pic>
        <p:nvPicPr>
          <p:cNvPr id="120" name="Google Shape;120;p17"/>
          <p:cNvPicPr preferRelativeResize="0"/>
          <p:nvPr/>
        </p:nvPicPr>
        <p:blipFill>
          <a:blip r:embed="rId6">
            <a:alphaModFix/>
          </a:blip>
          <a:stretch>
            <a:fillRect/>
          </a:stretch>
        </p:blipFill>
        <p:spPr>
          <a:xfrm>
            <a:off x="8496725" y="117900"/>
            <a:ext cx="523075" cy="278902"/>
          </a:xfrm>
          <a:prstGeom prst="rect">
            <a:avLst/>
          </a:prstGeom>
          <a:noFill/>
          <a:ln>
            <a:noFill/>
          </a:ln>
        </p:spPr>
      </p:pic>
      <p:sp>
        <p:nvSpPr>
          <p:cNvPr id="121" name="Google Shape;121;p17"/>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1"/>
                </a:solidFill>
                <a:latin typeface="Inter"/>
                <a:ea typeface="Inter"/>
                <a:cs typeface="Inter"/>
                <a:sym typeface="Inter"/>
              </a:rPr>
              <a:t>Explorasi Data dan Visualisasi</a:t>
            </a:r>
            <a:endParaRPr sz="1000" b="1">
              <a:solidFill>
                <a:schemeClr val="lt1"/>
              </a:solidFill>
              <a:latin typeface="Inter"/>
              <a:ea typeface="Inter"/>
              <a:cs typeface="Inter"/>
              <a:sym typeface="Inter"/>
            </a:endParaRPr>
          </a:p>
        </p:txBody>
      </p:sp>
      <p:sp>
        <p:nvSpPr>
          <p:cNvPr id="122" name="Google Shape;122;p17"/>
          <p:cNvSpPr txBox="1"/>
          <p:nvPr/>
        </p:nvSpPr>
        <p:spPr>
          <a:xfrm>
            <a:off x="537425" y="3240750"/>
            <a:ext cx="3705000" cy="714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a:solidFill>
                <a:schemeClr val="lt1"/>
              </a:solidFill>
              <a:latin typeface="Inter Medium"/>
              <a:ea typeface="Inter Medium"/>
              <a:cs typeface="Inter Medium"/>
              <a:sym typeface="Inter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body" idx="1"/>
          </p:nvPr>
        </p:nvSpPr>
        <p:spPr>
          <a:xfrm>
            <a:off x="3733475" y="1458375"/>
            <a:ext cx="4755600" cy="2924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Mengadopsi data penjualan dari salah satu toko ritel terkemuka di Amerika Serikat, yaitu </a:t>
            </a:r>
            <a:r>
              <a:rPr lang="en" sz="1500" b="1">
                <a:solidFill>
                  <a:srgbClr val="282828"/>
                </a:solidFill>
                <a:latin typeface="Inter"/>
                <a:ea typeface="Inter"/>
                <a:cs typeface="Inter"/>
                <a:sym typeface="Inter"/>
              </a:rPr>
              <a:t>Walmart</a:t>
            </a:r>
            <a:r>
              <a:rPr lang="en" sz="1500">
                <a:solidFill>
                  <a:srgbClr val="282828"/>
                </a:solidFill>
                <a:latin typeface="Inter"/>
                <a:ea typeface="Inter"/>
                <a:cs typeface="Inter"/>
                <a:sym typeface="Inter"/>
              </a:rPr>
              <a:t>, yang memiliki data penjualan sebanyak 45 toko. </a:t>
            </a:r>
            <a:endParaRPr sz="1500">
              <a:solidFill>
                <a:srgbClr val="282828"/>
              </a:solidFill>
              <a:latin typeface="Inter"/>
              <a:ea typeface="Inter"/>
              <a:cs typeface="Inter"/>
              <a:sym typeface="Inter"/>
            </a:endParaRPr>
          </a:p>
          <a:p>
            <a:pPr marL="457200" lvl="0" indent="-323850" algn="just" rtl="0">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Tujuan utama dari proyek ini adalah untuk memprediksi perolehan penjualan mingguan </a:t>
            </a:r>
            <a:r>
              <a:rPr lang="en" sz="1500" i="1">
                <a:solidFill>
                  <a:srgbClr val="282828"/>
                </a:solidFill>
                <a:latin typeface="Inter"/>
                <a:ea typeface="Inter"/>
                <a:cs typeface="Inter"/>
                <a:sym typeface="Inter"/>
              </a:rPr>
              <a:t>(weekly sales)</a:t>
            </a:r>
            <a:r>
              <a:rPr lang="en" sz="1500">
                <a:solidFill>
                  <a:srgbClr val="282828"/>
                </a:solidFill>
                <a:latin typeface="Inter"/>
                <a:ea typeface="Inter"/>
                <a:cs typeface="Inter"/>
                <a:sym typeface="Inter"/>
              </a:rPr>
              <a:t> dengan menerapkan regresi menggunakan algoritma </a:t>
            </a:r>
            <a:r>
              <a:rPr lang="en" sz="1500" i="1">
                <a:solidFill>
                  <a:srgbClr val="282828"/>
                </a:solidFill>
                <a:latin typeface="Inter"/>
                <a:ea typeface="Inter"/>
                <a:cs typeface="Inter"/>
                <a:sym typeface="Inter"/>
              </a:rPr>
              <a:t>machine learning</a:t>
            </a:r>
            <a:r>
              <a:rPr lang="en" sz="1500">
                <a:solidFill>
                  <a:srgbClr val="282828"/>
                </a:solidFill>
                <a:latin typeface="Inter"/>
                <a:ea typeface="Inter"/>
                <a:cs typeface="Inter"/>
                <a:sym typeface="Inter"/>
              </a:rPr>
              <a:t>.</a:t>
            </a:r>
            <a:endParaRPr sz="1500">
              <a:solidFill>
                <a:srgbClr val="282828"/>
              </a:solidFill>
              <a:latin typeface="Inter"/>
              <a:ea typeface="Inter"/>
              <a:cs typeface="Inter"/>
              <a:sym typeface="Inter"/>
            </a:endParaRPr>
          </a:p>
          <a:p>
            <a:pPr marL="457200" lvl="0" indent="-323850" algn="just" rtl="0">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Hasil prediksi dapat digunakan oleh marketer dalam menentukan strategi marketing yang relevan.</a:t>
            </a:r>
            <a:endParaRPr sz="1500">
              <a:solidFill>
                <a:srgbClr val="282828"/>
              </a:solidFill>
              <a:latin typeface="Inter"/>
              <a:ea typeface="Inter"/>
              <a:cs typeface="Inter"/>
              <a:sym typeface="Inter"/>
            </a:endParaRPr>
          </a:p>
        </p:txBody>
      </p:sp>
      <p:sp>
        <p:nvSpPr>
          <p:cNvPr id="128" name="Google Shape;128;p18"/>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sp>
        <p:nvSpPr>
          <p:cNvPr id="129" name="Google Shape;129;p18"/>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130" name="Google Shape;130;p18"/>
          <p:cNvGrpSpPr/>
          <p:nvPr/>
        </p:nvGrpSpPr>
        <p:grpSpPr>
          <a:xfrm>
            <a:off x="7503019" y="95797"/>
            <a:ext cx="1516771" cy="323122"/>
            <a:chOff x="400885" y="325214"/>
            <a:chExt cx="2298835" cy="489727"/>
          </a:xfrm>
        </p:grpSpPr>
        <p:pic>
          <p:nvPicPr>
            <p:cNvPr id="131" name="Google Shape;131;p18"/>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132" name="Google Shape;132;p18"/>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133" name="Google Shape;133;p18"/>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134" name="Google Shape;134;p18"/>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135" name="Google Shape;135;p18"/>
          <p:cNvSpPr txBox="1">
            <a:spLocks noGrp="1"/>
          </p:cNvSpPr>
          <p:nvPr>
            <p:ph type="title"/>
          </p:nvPr>
        </p:nvSpPr>
        <p:spPr>
          <a:xfrm>
            <a:off x="3733475" y="575250"/>
            <a:ext cx="44940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Business Understanding</a:t>
            </a:r>
            <a:endParaRPr sz="2820">
              <a:solidFill>
                <a:srgbClr val="A338EB"/>
              </a:solidFill>
              <a:latin typeface="Maven Pro SemiBold"/>
              <a:ea typeface="Maven Pro SemiBold"/>
              <a:cs typeface="Maven Pro SemiBold"/>
              <a:sym typeface="Maven Pro SemiBold"/>
            </a:endParaRPr>
          </a:p>
        </p:txBody>
      </p:sp>
      <p:pic>
        <p:nvPicPr>
          <p:cNvPr id="136" name="Google Shape;136;p18"/>
          <p:cNvPicPr preferRelativeResize="0"/>
          <p:nvPr/>
        </p:nvPicPr>
        <p:blipFill rotWithShape="1">
          <a:blip r:embed="rId5">
            <a:alphaModFix/>
          </a:blip>
          <a:srcRect l="9346"/>
          <a:stretch/>
        </p:blipFill>
        <p:spPr>
          <a:xfrm>
            <a:off x="1" y="689975"/>
            <a:ext cx="3487725" cy="384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body" idx="1"/>
          </p:nvPr>
        </p:nvSpPr>
        <p:spPr>
          <a:xfrm>
            <a:off x="126475" y="1462400"/>
            <a:ext cx="4755600" cy="2924400"/>
          </a:xfrm>
          <a:prstGeom prst="rect">
            <a:avLst/>
          </a:prstGeom>
        </p:spPr>
        <p:txBody>
          <a:bodyPr spcFirstLastPara="1" wrap="square" lIns="91425" tIns="91425" rIns="91425" bIns="91425" anchor="t" anchorCtr="0">
            <a:noAutofit/>
          </a:bodyPr>
          <a:lstStyle/>
          <a:p>
            <a:pPr marL="0" lvl="0" indent="0" algn="just" rtl="0">
              <a:spcBef>
                <a:spcPts val="0"/>
              </a:spcBef>
              <a:spcAft>
                <a:spcPts val="1000"/>
              </a:spcAft>
              <a:buClr>
                <a:schemeClr val="dk1"/>
              </a:buClr>
              <a:buSzPts val="1100"/>
              <a:buFont typeface="Arial"/>
              <a:buNone/>
            </a:pPr>
            <a:r>
              <a:rPr lang="en" sz="1500" i="1">
                <a:solidFill>
                  <a:srgbClr val="282828"/>
                </a:solidFill>
                <a:latin typeface="Inter"/>
                <a:ea typeface="Inter"/>
                <a:cs typeface="Inter"/>
                <a:sym typeface="Inter"/>
              </a:rPr>
              <a:t>Weekly sales</a:t>
            </a:r>
            <a:r>
              <a:rPr lang="en" sz="1500">
                <a:solidFill>
                  <a:srgbClr val="282828"/>
                </a:solidFill>
                <a:latin typeface="Inter"/>
                <a:ea typeface="Inter"/>
                <a:cs typeface="Inter"/>
                <a:sym typeface="Inter"/>
              </a:rPr>
              <a:t> merupakan pendapatan yang diperoleh dari hasil penjualan tiap minggunya oleh masing-masing toko. Pendapatan yang diperoleh biasanya cenderung meningkat ketika adanya perayaan khusus atau hari libur nasional seperti Thanksgiving day, labour day, superbowl day, dan christmas. </a:t>
            </a:r>
            <a:endParaRPr sz="1500">
              <a:solidFill>
                <a:srgbClr val="282828"/>
              </a:solidFill>
              <a:latin typeface="Inter"/>
              <a:ea typeface="Inter"/>
              <a:cs typeface="Inter"/>
              <a:sym typeface="Inter"/>
            </a:endParaRPr>
          </a:p>
        </p:txBody>
      </p:sp>
      <p:sp>
        <p:nvSpPr>
          <p:cNvPr id="142" name="Google Shape;142;p19"/>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sp>
        <p:nvSpPr>
          <p:cNvPr id="143" name="Google Shape;143;p19"/>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144" name="Google Shape;144;p19"/>
          <p:cNvGrpSpPr/>
          <p:nvPr/>
        </p:nvGrpSpPr>
        <p:grpSpPr>
          <a:xfrm>
            <a:off x="7503019" y="95797"/>
            <a:ext cx="1516771" cy="323122"/>
            <a:chOff x="400885" y="325214"/>
            <a:chExt cx="2298835" cy="489727"/>
          </a:xfrm>
        </p:grpSpPr>
        <p:pic>
          <p:nvPicPr>
            <p:cNvPr id="145" name="Google Shape;145;p19"/>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146" name="Google Shape;146;p19"/>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147" name="Google Shape;147;p19"/>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148" name="Google Shape;148;p19"/>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149" name="Google Shape;149;p19"/>
          <p:cNvSpPr txBox="1">
            <a:spLocks noGrp="1"/>
          </p:cNvSpPr>
          <p:nvPr>
            <p:ph type="title"/>
          </p:nvPr>
        </p:nvSpPr>
        <p:spPr>
          <a:xfrm>
            <a:off x="126475" y="579275"/>
            <a:ext cx="44940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Weekly Sales</a:t>
            </a:r>
            <a:endParaRPr sz="2820">
              <a:solidFill>
                <a:srgbClr val="A338EB"/>
              </a:solidFill>
              <a:latin typeface="Maven Pro SemiBold"/>
              <a:ea typeface="Maven Pro SemiBold"/>
              <a:cs typeface="Maven Pro SemiBold"/>
              <a:sym typeface="Maven Pro SemiBold"/>
            </a:endParaRPr>
          </a:p>
        </p:txBody>
      </p:sp>
      <p:pic>
        <p:nvPicPr>
          <p:cNvPr id="150" name="Google Shape;150;p19"/>
          <p:cNvPicPr preferRelativeResize="0"/>
          <p:nvPr/>
        </p:nvPicPr>
        <p:blipFill rotWithShape="1">
          <a:blip r:embed="rId5">
            <a:alphaModFix/>
          </a:blip>
          <a:srcRect t="6439" r="44733" b="2094"/>
          <a:stretch/>
        </p:blipFill>
        <p:spPr>
          <a:xfrm>
            <a:off x="4882075" y="418925"/>
            <a:ext cx="4261925" cy="4704775"/>
          </a:xfrm>
          <a:prstGeom prst="flowChartManualInpu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0"/>
          <p:cNvSpPr txBox="1">
            <a:spLocks noGrp="1"/>
          </p:cNvSpPr>
          <p:nvPr>
            <p:ph type="body" idx="1"/>
          </p:nvPr>
        </p:nvSpPr>
        <p:spPr>
          <a:xfrm>
            <a:off x="331800" y="1315025"/>
            <a:ext cx="8480400" cy="3485700"/>
          </a:xfrm>
          <a:prstGeom prst="rect">
            <a:avLst/>
          </a:prstGeom>
        </p:spPr>
        <p:txBody>
          <a:bodyPr spcFirstLastPara="1" wrap="square" lIns="91425" tIns="91425" rIns="91425" bIns="91425" anchor="t" anchorCtr="0">
            <a:noAutofit/>
          </a:bodyPr>
          <a:lstStyle/>
          <a:p>
            <a:pPr marL="457200" lvl="0" indent="-323850" algn="just" rtl="0">
              <a:lnSpc>
                <a:spcPct val="150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Jumlah Baris dan Kolom Data Walmart: </a:t>
            </a:r>
            <a:r>
              <a:rPr lang="en" sz="1500" b="1">
                <a:solidFill>
                  <a:srgbClr val="282828"/>
                </a:solidFill>
                <a:latin typeface="Inter"/>
                <a:ea typeface="Inter"/>
                <a:cs typeface="Inter"/>
                <a:sym typeface="Inter"/>
              </a:rPr>
              <a:t>6435 baris dan 8 kolom (51480 data)</a:t>
            </a:r>
            <a:endParaRPr sz="1500" b="1">
              <a:solidFill>
                <a:srgbClr val="282828"/>
              </a:solidFill>
              <a:latin typeface="Inter"/>
              <a:ea typeface="Inter"/>
              <a:cs typeface="Inter"/>
              <a:sym typeface="Inter"/>
            </a:endParaRPr>
          </a:p>
          <a:p>
            <a:pPr marL="457200" lvl="0" indent="-323850" algn="just" rtl="0">
              <a:lnSpc>
                <a:spcPct val="150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Kolom pada data: Store, Date, Weekly_Sales, Holiday_Flag, Temperature, Fuel_Price, CPI, Unemployment.</a:t>
            </a:r>
            <a:endParaRPr sz="1500">
              <a:solidFill>
                <a:srgbClr val="282828"/>
              </a:solidFill>
              <a:latin typeface="Inter"/>
              <a:ea typeface="Inter"/>
              <a:cs typeface="Inter"/>
              <a:sym typeface="Inter"/>
            </a:endParaRPr>
          </a:p>
          <a:p>
            <a:pPr marL="457200" lvl="0" indent="-323850" algn="just" rtl="0">
              <a:lnSpc>
                <a:spcPct val="150000"/>
              </a:lnSpc>
              <a:spcBef>
                <a:spcPts val="0"/>
              </a:spcBef>
              <a:spcAft>
                <a:spcPts val="0"/>
              </a:spcAft>
              <a:buClr>
                <a:srgbClr val="282828"/>
              </a:buClr>
              <a:buSzPts val="1500"/>
              <a:buFont typeface="Inter"/>
              <a:buChar char="●"/>
            </a:pPr>
            <a:r>
              <a:rPr lang="en" sz="1500" b="1">
                <a:solidFill>
                  <a:srgbClr val="282828"/>
                </a:solidFill>
                <a:latin typeface="Inter"/>
                <a:ea typeface="Inter"/>
                <a:cs typeface="Inter"/>
                <a:sym typeface="Inter"/>
              </a:rPr>
              <a:t>Tidak terdapat </a:t>
            </a:r>
            <a:r>
              <a:rPr lang="en" sz="1500" b="1" i="1">
                <a:solidFill>
                  <a:srgbClr val="282828"/>
                </a:solidFill>
                <a:latin typeface="Inter"/>
                <a:ea typeface="Inter"/>
                <a:cs typeface="Inter"/>
                <a:sym typeface="Inter"/>
              </a:rPr>
              <a:t>missing data</a:t>
            </a:r>
            <a:endParaRPr sz="1500" b="1" i="1">
              <a:solidFill>
                <a:srgbClr val="282828"/>
              </a:solidFill>
              <a:latin typeface="Inter"/>
              <a:ea typeface="Inter"/>
              <a:cs typeface="Inter"/>
              <a:sym typeface="Inter"/>
            </a:endParaRPr>
          </a:p>
          <a:p>
            <a:pPr marL="457200" lvl="0" indent="-323850" algn="just" rtl="0">
              <a:lnSpc>
                <a:spcPct val="150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Data pada Tahun 2012 tidak lengkap dimana akan berpengaruh dalam melihat insight data yang ada. Namun dalam pemodelan tidak berpengaruh.</a:t>
            </a:r>
            <a:endParaRPr sz="1500">
              <a:solidFill>
                <a:srgbClr val="282828"/>
              </a:solidFill>
              <a:latin typeface="Inter"/>
              <a:ea typeface="Inter"/>
              <a:cs typeface="Inter"/>
              <a:sym typeface="Inter"/>
            </a:endParaRPr>
          </a:p>
          <a:p>
            <a:pPr marL="457200" lvl="0" indent="-323850" algn="just" rtl="0">
              <a:lnSpc>
                <a:spcPct val="150000"/>
              </a:lnSpc>
              <a:spcBef>
                <a:spcPts val="0"/>
              </a:spcBef>
              <a:spcAft>
                <a:spcPts val="0"/>
              </a:spcAft>
              <a:buClr>
                <a:srgbClr val="282828"/>
              </a:buClr>
              <a:buSzPts val="1500"/>
              <a:buFont typeface="Inter"/>
              <a:buChar char="●"/>
            </a:pPr>
            <a:r>
              <a:rPr lang="en" sz="1500">
                <a:solidFill>
                  <a:srgbClr val="282828"/>
                </a:solidFill>
                <a:latin typeface="Inter"/>
                <a:ea typeface="Inter"/>
                <a:cs typeface="Inter"/>
                <a:sym typeface="Inter"/>
              </a:rPr>
              <a:t>Melakukan </a:t>
            </a:r>
            <a:r>
              <a:rPr lang="en" sz="1500">
                <a:solidFill>
                  <a:schemeClr val="accent2"/>
                </a:solidFill>
                <a:highlight>
                  <a:srgbClr val="FFFFFF"/>
                </a:highlight>
                <a:latin typeface="Roboto"/>
                <a:ea typeface="Roboto"/>
                <a:cs typeface="Roboto"/>
                <a:sym typeface="Roboto"/>
              </a:rPr>
              <a:t>Feature engineering:</a:t>
            </a:r>
            <a:endParaRPr sz="1500">
              <a:solidFill>
                <a:schemeClr val="accent2"/>
              </a:solidFill>
              <a:highlight>
                <a:srgbClr val="FFFFFF"/>
              </a:highlight>
              <a:latin typeface="Roboto"/>
              <a:ea typeface="Roboto"/>
              <a:cs typeface="Roboto"/>
              <a:sym typeface="Roboto"/>
            </a:endParaRPr>
          </a:p>
          <a:p>
            <a:pPr marL="914400" lvl="1" indent="-323850" algn="just" rtl="0">
              <a:lnSpc>
                <a:spcPct val="150000"/>
              </a:lnSpc>
              <a:spcBef>
                <a:spcPts val="0"/>
              </a:spcBef>
              <a:spcAft>
                <a:spcPts val="0"/>
              </a:spcAft>
              <a:buClr>
                <a:schemeClr val="accent2"/>
              </a:buClr>
              <a:buSzPts val="1500"/>
              <a:buFont typeface="Roboto"/>
              <a:buChar char="○"/>
            </a:pPr>
            <a:r>
              <a:rPr lang="en" sz="1500">
                <a:solidFill>
                  <a:schemeClr val="accent2"/>
                </a:solidFill>
                <a:highlight>
                  <a:srgbClr val="FFFFFF"/>
                </a:highlight>
                <a:latin typeface="Roboto"/>
                <a:ea typeface="Roboto"/>
                <a:cs typeface="Roboto"/>
                <a:sym typeface="Roboto"/>
              </a:rPr>
              <a:t>Membuat 4 kolom baru berdasarkan kolom Date.</a:t>
            </a:r>
            <a:endParaRPr sz="1500">
              <a:solidFill>
                <a:schemeClr val="accent2"/>
              </a:solidFill>
              <a:highlight>
                <a:srgbClr val="FFFFFF"/>
              </a:highlight>
              <a:latin typeface="Roboto"/>
              <a:ea typeface="Roboto"/>
              <a:cs typeface="Roboto"/>
              <a:sym typeface="Roboto"/>
            </a:endParaRPr>
          </a:p>
          <a:p>
            <a:pPr marL="914400" lvl="1" indent="-323850" algn="just" rtl="0">
              <a:lnSpc>
                <a:spcPct val="150000"/>
              </a:lnSpc>
              <a:spcBef>
                <a:spcPts val="0"/>
              </a:spcBef>
              <a:spcAft>
                <a:spcPts val="0"/>
              </a:spcAft>
              <a:buClr>
                <a:schemeClr val="accent2"/>
              </a:buClr>
              <a:buSzPts val="1500"/>
              <a:buFont typeface="Roboto"/>
              <a:buChar char="○"/>
            </a:pPr>
            <a:r>
              <a:rPr lang="en" sz="1500">
                <a:solidFill>
                  <a:schemeClr val="accent2"/>
                </a:solidFill>
                <a:highlight>
                  <a:srgbClr val="FFFFFF"/>
                </a:highlight>
                <a:latin typeface="Roboto"/>
                <a:ea typeface="Roboto"/>
                <a:cs typeface="Roboto"/>
                <a:sym typeface="Roboto"/>
              </a:rPr>
              <a:t>Pada kolom “Temperature” dibagi menjadi Hot, Warm, Cool, dan Cold.</a:t>
            </a:r>
            <a:endParaRPr sz="1500">
              <a:solidFill>
                <a:schemeClr val="accent2"/>
              </a:solidFill>
              <a:highlight>
                <a:srgbClr val="FFFFFF"/>
              </a:highlight>
              <a:latin typeface="Roboto"/>
              <a:ea typeface="Roboto"/>
              <a:cs typeface="Roboto"/>
              <a:sym typeface="Roboto"/>
            </a:endParaRPr>
          </a:p>
          <a:p>
            <a:pPr marL="914400" lvl="1" indent="-323850" algn="just" rtl="0">
              <a:lnSpc>
                <a:spcPct val="150000"/>
              </a:lnSpc>
              <a:spcBef>
                <a:spcPts val="0"/>
              </a:spcBef>
              <a:spcAft>
                <a:spcPts val="0"/>
              </a:spcAft>
              <a:buClr>
                <a:schemeClr val="accent2"/>
              </a:buClr>
              <a:buSzPts val="1500"/>
              <a:buFont typeface="Roboto"/>
              <a:buChar char="○"/>
            </a:pPr>
            <a:r>
              <a:rPr lang="en" sz="1500">
                <a:solidFill>
                  <a:schemeClr val="accent2"/>
                </a:solidFill>
                <a:highlight>
                  <a:srgbClr val="FFFFFF"/>
                </a:highlight>
                <a:latin typeface="Roboto"/>
                <a:ea typeface="Roboto"/>
                <a:cs typeface="Roboto"/>
                <a:sym typeface="Roboto"/>
              </a:rPr>
              <a:t>Mengubah isi kolom “Holiday_Flag” dan kolom baru berdasarkan holiday event.</a:t>
            </a:r>
            <a:endParaRPr sz="1500">
              <a:solidFill>
                <a:schemeClr val="accent2"/>
              </a:solidFill>
              <a:highlight>
                <a:srgbClr val="FFFFFF"/>
              </a:highlight>
              <a:latin typeface="Roboto"/>
              <a:ea typeface="Roboto"/>
              <a:cs typeface="Roboto"/>
              <a:sym typeface="Roboto"/>
            </a:endParaRPr>
          </a:p>
          <a:p>
            <a:pPr marL="457200" lvl="0" indent="0" algn="just" rtl="0">
              <a:lnSpc>
                <a:spcPct val="150000"/>
              </a:lnSpc>
              <a:spcBef>
                <a:spcPts val="1000"/>
              </a:spcBef>
              <a:spcAft>
                <a:spcPts val="0"/>
              </a:spcAft>
              <a:buNone/>
            </a:pPr>
            <a:endParaRPr sz="1500">
              <a:solidFill>
                <a:srgbClr val="282828"/>
              </a:solidFill>
              <a:latin typeface="Inter"/>
              <a:ea typeface="Inter"/>
              <a:cs typeface="Inter"/>
              <a:sym typeface="Inter"/>
            </a:endParaRPr>
          </a:p>
          <a:p>
            <a:pPr marL="0" lvl="0" indent="0" algn="just" rtl="0">
              <a:spcBef>
                <a:spcPts val="1000"/>
              </a:spcBef>
              <a:spcAft>
                <a:spcPts val="1000"/>
              </a:spcAft>
              <a:buNone/>
            </a:pPr>
            <a:endParaRPr sz="1500">
              <a:solidFill>
                <a:srgbClr val="282828"/>
              </a:solidFill>
              <a:latin typeface="Inter"/>
              <a:ea typeface="Inter"/>
              <a:cs typeface="Inter"/>
              <a:sym typeface="Inter"/>
            </a:endParaRPr>
          </a:p>
        </p:txBody>
      </p:sp>
      <p:sp>
        <p:nvSpPr>
          <p:cNvPr id="156" name="Google Shape;156;p20"/>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157" name="Google Shape;157;p20"/>
          <p:cNvGrpSpPr/>
          <p:nvPr/>
        </p:nvGrpSpPr>
        <p:grpSpPr>
          <a:xfrm>
            <a:off x="7503019" y="95797"/>
            <a:ext cx="1516771" cy="323122"/>
            <a:chOff x="400885" y="325214"/>
            <a:chExt cx="2298835" cy="489727"/>
          </a:xfrm>
        </p:grpSpPr>
        <p:pic>
          <p:nvPicPr>
            <p:cNvPr id="158" name="Google Shape;158;p20"/>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159" name="Google Shape;159;p20"/>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160" name="Google Shape;160;p20"/>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161" name="Google Shape;161;p20"/>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162" name="Google Shape;162;p20"/>
          <p:cNvSpPr txBox="1">
            <a:spLocks noGrp="1"/>
          </p:cNvSpPr>
          <p:nvPr>
            <p:ph type="title"/>
          </p:nvPr>
        </p:nvSpPr>
        <p:spPr>
          <a:xfrm>
            <a:off x="331800" y="584913"/>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Data Cleansing</a:t>
            </a:r>
            <a:endParaRPr sz="2820">
              <a:solidFill>
                <a:srgbClr val="A338EB"/>
              </a:solidFill>
              <a:latin typeface="Maven Pro SemiBold"/>
              <a:ea typeface="Maven Pro SemiBold"/>
              <a:cs typeface="Maven Pro SemiBold"/>
              <a:sym typeface="Maven Pro SemiBold"/>
            </a:endParaRPr>
          </a:p>
        </p:txBody>
      </p:sp>
      <p:sp>
        <p:nvSpPr>
          <p:cNvPr id="163" name="Google Shape;163;p20"/>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1"/>
          <p:cNvSpPr txBox="1">
            <a:spLocks noGrp="1"/>
          </p:cNvSpPr>
          <p:nvPr>
            <p:ph type="body" idx="1"/>
          </p:nvPr>
        </p:nvSpPr>
        <p:spPr>
          <a:xfrm>
            <a:off x="4759500" y="2262650"/>
            <a:ext cx="4260300" cy="1513500"/>
          </a:xfrm>
          <a:prstGeom prst="rect">
            <a:avLst/>
          </a:prstGeom>
        </p:spPr>
        <p:txBody>
          <a:bodyPr spcFirstLastPara="1" wrap="square" lIns="91425" tIns="91425" rIns="91425" bIns="91425" anchor="t" anchorCtr="0">
            <a:noAutofit/>
          </a:bodyPr>
          <a:lstStyle/>
          <a:p>
            <a:pPr marL="0" lvl="0" indent="0" algn="just" rtl="0">
              <a:spcBef>
                <a:spcPts val="0"/>
              </a:spcBef>
              <a:spcAft>
                <a:spcPts val="1000"/>
              </a:spcAft>
              <a:buNone/>
            </a:pPr>
            <a:r>
              <a:rPr lang="en" sz="1500">
                <a:solidFill>
                  <a:srgbClr val="282828"/>
                </a:solidFill>
                <a:latin typeface="Inter"/>
                <a:ea typeface="Inter"/>
                <a:cs typeface="Inter"/>
                <a:sym typeface="Inter"/>
              </a:rPr>
              <a:t>Berdasarkan boxplot, terdapat </a:t>
            </a:r>
            <a:r>
              <a:rPr lang="en" sz="1500" i="1">
                <a:solidFill>
                  <a:srgbClr val="282828"/>
                </a:solidFill>
                <a:latin typeface="Inter"/>
                <a:ea typeface="Inter"/>
                <a:cs typeface="Inter"/>
                <a:sym typeface="Inter"/>
              </a:rPr>
              <a:t>outlier </a:t>
            </a:r>
            <a:r>
              <a:rPr lang="en" sz="1500">
                <a:solidFill>
                  <a:srgbClr val="282828"/>
                </a:solidFill>
                <a:latin typeface="Inter"/>
                <a:ea typeface="Inter"/>
                <a:cs typeface="Inter"/>
                <a:sym typeface="Inter"/>
              </a:rPr>
              <a:t>di kolom Weekly Sales, Temperature, dan Unemployment. Namun tidak dilakukan penghapusan data karena outlier yang ada tidak janggal.</a:t>
            </a:r>
            <a:endParaRPr sz="1500">
              <a:solidFill>
                <a:srgbClr val="282828"/>
              </a:solidFill>
              <a:latin typeface="Inter"/>
              <a:ea typeface="Inter"/>
              <a:cs typeface="Inter"/>
              <a:sym typeface="Inter"/>
            </a:endParaRPr>
          </a:p>
        </p:txBody>
      </p:sp>
      <p:sp>
        <p:nvSpPr>
          <p:cNvPr id="169" name="Google Shape;169;p21"/>
          <p:cNvSpPr txBox="1"/>
          <p:nvPr/>
        </p:nvSpPr>
        <p:spPr>
          <a:xfrm>
            <a:off x="0" y="4800600"/>
            <a:ext cx="8943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Inter"/>
                <a:ea typeface="Inter"/>
                <a:cs typeface="Inter"/>
                <a:sym typeface="Inter"/>
              </a:rPr>
              <a:t>© 2022 Program Studi Independen Bersertifikat Zenius Bersama Kampus Merdeka</a:t>
            </a:r>
            <a:endParaRPr sz="900">
              <a:solidFill>
                <a:schemeClr val="dk2"/>
              </a:solidFill>
              <a:latin typeface="Inter"/>
              <a:ea typeface="Inter"/>
              <a:cs typeface="Inter"/>
              <a:sym typeface="Inter"/>
            </a:endParaRPr>
          </a:p>
        </p:txBody>
      </p:sp>
      <p:grpSp>
        <p:nvGrpSpPr>
          <p:cNvPr id="170" name="Google Shape;170;p21"/>
          <p:cNvGrpSpPr/>
          <p:nvPr/>
        </p:nvGrpSpPr>
        <p:grpSpPr>
          <a:xfrm>
            <a:off x="7503019" y="95797"/>
            <a:ext cx="1516771" cy="323122"/>
            <a:chOff x="400885" y="325214"/>
            <a:chExt cx="2298835" cy="489727"/>
          </a:xfrm>
        </p:grpSpPr>
        <p:pic>
          <p:nvPicPr>
            <p:cNvPr id="171" name="Google Shape;171;p21"/>
            <p:cNvPicPr preferRelativeResize="0"/>
            <p:nvPr/>
          </p:nvPicPr>
          <p:blipFill>
            <a:blip r:embed="rId3">
              <a:alphaModFix/>
            </a:blip>
            <a:stretch>
              <a:fillRect/>
            </a:stretch>
          </p:blipFill>
          <p:spPr>
            <a:xfrm>
              <a:off x="1906971" y="358726"/>
              <a:ext cx="792749" cy="422701"/>
            </a:xfrm>
            <a:prstGeom prst="rect">
              <a:avLst/>
            </a:prstGeom>
            <a:noFill/>
            <a:ln>
              <a:noFill/>
            </a:ln>
          </p:spPr>
        </p:pic>
        <p:cxnSp>
          <p:nvCxnSpPr>
            <p:cNvPr id="172" name="Google Shape;172;p21"/>
            <p:cNvCxnSpPr/>
            <p:nvPr/>
          </p:nvCxnSpPr>
          <p:spPr>
            <a:xfrm>
              <a:off x="1632394" y="460384"/>
              <a:ext cx="0" cy="219345"/>
            </a:xfrm>
            <a:prstGeom prst="straightConnector1">
              <a:avLst/>
            </a:prstGeom>
            <a:noFill/>
            <a:ln w="9525" cap="flat" cmpd="sng">
              <a:solidFill>
                <a:schemeClr val="dk2"/>
              </a:solidFill>
              <a:prstDash val="solid"/>
              <a:round/>
              <a:headEnd type="none" w="med" len="med"/>
              <a:tailEnd type="none" w="med" len="med"/>
            </a:ln>
          </p:spPr>
        </p:cxnSp>
        <p:cxnSp>
          <p:nvCxnSpPr>
            <p:cNvPr id="173" name="Google Shape;173;p21"/>
            <p:cNvCxnSpPr/>
            <p:nvPr/>
          </p:nvCxnSpPr>
          <p:spPr>
            <a:xfrm>
              <a:off x="1632360" y="460384"/>
              <a:ext cx="0" cy="219345"/>
            </a:xfrm>
            <a:prstGeom prst="straightConnector1">
              <a:avLst/>
            </a:prstGeom>
            <a:noFill/>
            <a:ln w="9525" cap="flat" cmpd="sng">
              <a:solidFill>
                <a:schemeClr val="dk2"/>
              </a:solidFill>
              <a:prstDash val="solid"/>
              <a:round/>
              <a:headEnd type="none" w="med" len="med"/>
              <a:tailEnd type="none" w="med" len="med"/>
            </a:ln>
          </p:spPr>
        </p:cxnSp>
        <p:pic>
          <p:nvPicPr>
            <p:cNvPr id="174" name="Google Shape;174;p21"/>
            <p:cNvPicPr preferRelativeResize="0"/>
            <p:nvPr/>
          </p:nvPicPr>
          <p:blipFill rotWithShape="1">
            <a:blip r:embed="rId4">
              <a:alphaModFix/>
            </a:blip>
            <a:srcRect l="9895" r="8731"/>
            <a:stretch/>
          </p:blipFill>
          <p:spPr>
            <a:xfrm>
              <a:off x="400885" y="325214"/>
              <a:ext cx="1033078" cy="489727"/>
            </a:xfrm>
            <a:prstGeom prst="rect">
              <a:avLst/>
            </a:prstGeom>
            <a:noFill/>
            <a:ln>
              <a:noFill/>
            </a:ln>
          </p:spPr>
        </p:pic>
      </p:grpSp>
      <p:sp>
        <p:nvSpPr>
          <p:cNvPr id="175" name="Google Shape;175;p21"/>
          <p:cNvSpPr txBox="1">
            <a:spLocks noGrp="1"/>
          </p:cNvSpPr>
          <p:nvPr>
            <p:ph type="title"/>
          </p:nvPr>
        </p:nvSpPr>
        <p:spPr>
          <a:xfrm>
            <a:off x="395725" y="418925"/>
            <a:ext cx="8480400" cy="81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820">
                <a:solidFill>
                  <a:srgbClr val="A338EB"/>
                </a:solidFill>
                <a:latin typeface="Maven Pro SemiBold"/>
                <a:ea typeface="Maven Pro SemiBold"/>
                <a:cs typeface="Maven Pro SemiBold"/>
                <a:sym typeface="Maven Pro SemiBold"/>
              </a:rPr>
              <a:t>Data Cleansing</a:t>
            </a:r>
            <a:endParaRPr sz="2820">
              <a:solidFill>
                <a:srgbClr val="A338EB"/>
              </a:solidFill>
              <a:latin typeface="Maven Pro SemiBold"/>
              <a:ea typeface="Maven Pro SemiBold"/>
              <a:cs typeface="Maven Pro SemiBold"/>
              <a:sym typeface="Maven Pro SemiBold"/>
            </a:endParaRPr>
          </a:p>
        </p:txBody>
      </p:sp>
      <p:sp>
        <p:nvSpPr>
          <p:cNvPr id="176" name="Google Shape;176;p21"/>
          <p:cNvSpPr txBox="1"/>
          <p:nvPr/>
        </p:nvSpPr>
        <p:spPr>
          <a:xfrm>
            <a:off x="76197" y="87997"/>
            <a:ext cx="6081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000" b="1">
                <a:solidFill>
                  <a:srgbClr val="601F99"/>
                </a:solidFill>
                <a:latin typeface="Inter"/>
                <a:ea typeface="Inter"/>
                <a:cs typeface="Inter"/>
                <a:sym typeface="Inter"/>
              </a:rPr>
              <a:t>EDA and Visualization</a:t>
            </a:r>
            <a:endParaRPr sz="1000" b="1">
              <a:solidFill>
                <a:srgbClr val="601F99"/>
              </a:solidFill>
              <a:latin typeface="Inter"/>
              <a:ea typeface="Inter"/>
              <a:cs typeface="Inter"/>
              <a:sym typeface="Inter"/>
            </a:endParaRPr>
          </a:p>
        </p:txBody>
      </p:sp>
      <p:pic>
        <p:nvPicPr>
          <p:cNvPr id="177" name="Google Shape;177;p21"/>
          <p:cNvPicPr preferRelativeResize="0"/>
          <p:nvPr/>
        </p:nvPicPr>
        <p:blipFill>
          <a:blip r:embed="rId5">
            <a:alphaModFix/>
          </a:blip>
          <a:stretch>
            <a:fillRect/>
          </a:stretch>
        </p:blipFill>
        <p:spPr>
          <a:xfrm>
            <a:off x="311700" y="1117377"/>
            <a:ext cx="4260299" cy="356192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1607</Words>
  <Application>Microsoft Office PowerPoint</Application>
  <PresentationFormat>On-screen Show (16:9)</PresentationFormat>
  <Paragraphs>280</Paragraphs>
  <Slides>39</Slides>
  <Notes>39</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Inter SemiBold</vt:lpstr>
      <vt:lpstr>Maven Pro SemiBold</vt:lpstr>
      <vt:lpstr>Inter</vt:lpstr>
      <vt:lpstr>Inter Medium</vt:lpstr>
      <vt:lpstr>Manjari</vt:lpstr>
      <vt:lpstr>Roboto</vt:lpstr>
      <vt:lpstr>Arial</vt:lpstr>
      <vt:lpstr>Simple Light</vt:lpstr>
      <vt:lpstr>Final Project Presentation</vt:lpstr>
      <vt:lpstr>Latar Belakang Explorasi Data dan Visualisasi Modelling Kesimpulan</vt:lpstr>
      <vt:lpstr>Latar Belakang</vt:lpstr>
      <vt:lpstr>Latar Belakang Project</vt:lpstr>
      <vt:lpstr>Explorasi Data dan Visualisasi</vt:lpstr>
      <vt:lpstr>Business Understanding</vt:lpstr>
      <vt:lpstr>Weekly Sales</vt:lpstr>
      <vt:lpstr>Data Cleansing</vt:lpstr>
      <vt:lpstr>Data Cleansing</vt:lpstr>
      <vt:lpstr>Data Cleansing</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Modelling</vt:lpstr>
      <vt:lpstr>Train Test Split</vt:lpstr>
      <vt:lpstr>Linear Regression</vt:lpstr>
      <vt:lpstr>Metode Regresi Lain yang Diujikan :</vt:lpstr>
      <vt:lpstr>Hasil Pengujian Model 1 (Feature X : Store, Holiday_Flag, Temperature, Fuel_Price, Unemployment, CPI, DayOfYear, Day, Month, Year)</vt:lpstr>
      <vt:lpstr>Hasil Pengujian Model 2 (Feature X : Store, Holiday_Flag, Temperature, Fuel_Price, Unemployment, CPI, DayOfYear, Day, Month, Year)</vt:lpstr>
      <vt:lpstr>Random Forest HyperParameter Tuning</vt:lpstr>
      <vt:lpstr>Final Model</vt:lpstr>
      <vt:lpstr>Conclusion</vt:lpstr>
      <vt:lpstr>Insight</vt:lpstr>
      <vt:lpstr>Saran</vt:lpstr>
      <vt:lpstr>Terima kasih! Ada pertanyaan?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Presentation</dc:title>
  <cp:lastModifiedBy>ASUS</cp:lastModifiedBy>
  <cp:revision>1</cp:revision>
  <dcterms:modified xsi:type="dcterms:W3CDTF">2022-07-10T15:02:31Z</dcterms:modified>
</cp:coreProperties>
</file>